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3"/>
  </p:notesMasterIdLst>
  <p:sldIdLst>
    <p:sldId id="256" r:id="rId2"/>
    <p:sldId id="265" r:id="rId3"/>
    <p:sldId id="314" r:id="rId4"/>
    <p:sldId id="267" r:id="rId5"/>
    <p:sldId id="309" r:id="rId6"/>
    <p:sldId id="268" r:id="rId7"/>
    <p:sldId id="270" r:id="rId8"/>
    <p:sldId id="271" r:id="rId9"/>
    <p:sldId id="310" r:id="rId10"/>
    <p:sldId id="302" r:id="rId11"/>
    <p:sldId id="308" r:id="rId12"/>
    <p:sldId id="301" r:id="rId13"/>
    <p:sldId id="262" r:id="rId14"/>
    <p:sldId id="273" r:id="rId15"/>
    <p:sldId id="311" r:id="rId16"/>
    <p:sldId id="305" r:id="rId17"/>
    <p:sldId id="304" r:id="rId18"/>
    <p:sldId id="312" r:id="rId19"/>
    <p:sldId id="313" r:id="rId20"/>
    <p:sldId id="307" r:id="rId21"/>
    <p:sldId id="300" r:id="rId22"/>
  </p:sldIdLst>
  <p:sldSz cx="9144000" cy="6858000" type="screen4x3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9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81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96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51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863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118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46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5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25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83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83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116" y="3323670"/>
            <a:ext cx="78257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TR</a:t>
            </a:r>
            <a:r>
              <a:rPr sz="2800" b="1" spc="-30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EJİ</a:t>
            </a:r>
            <a:r>
              <a:rPr sz="28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Ş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ESİ</a:t>
            </a:r>
            <a:r>
              <a:rPr sz="2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Ş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800" b="1" spc="-6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ĞI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7567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7622" y="3972940"/>
            <a:ext cx="5976620" cy="1212833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 marL="2190115" marR="353695" indent="-1811655" algn="ctr">
              <a:lnSpc>
                <a:spcPct val="150100"/>
              </a:lnSpc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lang="tr-TR" sz="2800" b="1" spc="-5" dirty="0">
                <a:solidFill>
                  <a:srgbClr val="001F5F"/>
                </a:solidFill>
                <a:latin typeface="Arial"/>
                <a:cs typeface="Arial"/>
              </a:rPr>
              <a:t>27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-202</a:t>
            </a:r>
            <a:r>
              <a:rPr lang="tr-TR" sz="2800" b="1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BÜTÇ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-6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lang="tr-TR" sz="28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2190115" marR="353695" indent="-1811655" algn="ctr">
              <a:lnSpc>
                <a:spcPct val="150100"/>
              </a:lnSpc>
            </a:pP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lang="tr-TR" sz="2800" b="1" dirty="0">
                <a:solidFill>
                  <a:srgbClr val="001F5F"/>
                </a:solidFill>
                <a:latin typeface="Arial"/>
                <a:cs typeface="Arial"/>
              </a:rPr>
              <a:t> SUNUMU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3123" y="6357963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504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96CEE62-8441-42F0-A349-3413885FE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20458"/>
            <a:ext cx="2590800" cy="2351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053664"/>
            <a:ext cx="890524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    Bütçe Gider  tertipleri Başkanlığımızca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Cumhurbaşkanlığı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tarafından belirlenen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Program-Alt Program-Faaliyetler-Alt Faaliyetler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ilişkilendirilmiş ve gerekli tanımlamalar yapılmış olup, birimler ilgili  tertipleri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(2027-2029)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belirlenmiş tavanlar dahilinde  kendi içlerinde ayarlayabileceklerdir.</a:t>
            </a:r>
            <a:r>
              <a:rPr lang="tr-TR" sz="2000" spc="-25" dirty="0">
                <a:latin typeface="Times New Roman"/>
                <a:cs typeface="Times New Roman"/>
              </a:rPr>
              <a:t>     </a:t>
            </a:r>
          </a:p>
          <a:p>
            <a:pPr marL="12700" algn="just"/>
            <a:r>
              <a:rPr lang="tr-TR" b="1" i="1" dirty="0">
                <a:solidFill>
                  <a:srgbClr val="C0504D"/>
                </a:solidFill>
                <a:latin typeface="Times New Roman"/>
                <a:cs typeface="Times New Roman"/>
              </a:rPr>
              <a:t>    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Başkanlığımız tarafından birimlerin girebilecekleri tavan rakamlar(2027-2029) belirlenmiş olup, tablo duyurular kısmına eklenecektir.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Birimlerimiz, ilave taleplerini tavan üstü talep sütunundan giriş yapabileceklerdir.</a:t>
            </a:r>
            <a:endParaRPr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78D5902-59C5-4AAC-9813-346713DC7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3BF4104A-879B-49A9-9DCE-342D92B4E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6734927-D427-4BCD-82C5-A12DC7A2E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7" y="2233786"/>
            <a:ext cx="9142857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46375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1921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60D60641-D160-476F-ABE2-1B8024581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A08FCE8-BF53-4BB8-85B2-8E75885DB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1860235"/>
            <a:ext cx="9144000" cy="49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4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6721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268" y="1785900"/>
            <a:ext cx="8951962" cy="4825594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tr-TR" dirty="0"/>
              <a:t> </a:t>
            </a:r>
          </a:p>
          <a:p>
            <a:endParaRPr lang="tr-TR" dirty="0"/>
          </a:p>
          <a:p>
            <a:pPr algn="just"/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69900" marR="5080" indent="-457834" algn="just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lang="tr-TR" sz="2000" spc="-10" dirty="0">
                <a:latin typeface="Times New Roman"/>
                <a:cs typeface="Times New Roman"/>
              </a:rPr>
              <a:t>          Ö</a:t>
            </a:r>
            <a:r>
              <a:rPr lang="tr-TR" sz="2000" dirty="0">
                <a:latin typeface="Times New Roman"/>
                <a:cs typeface="Times New Roman"/>
              </a:rPr>
              <a:t>d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n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k</a:t>
            </a:r>
            <a:r>
              <a:rPr lang="tr-TR" sz="2000" spc="-25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t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kli</a:t>
            </a:r>
            <a:r>
              <a:rPr lang="tr-TR" sz="2000" spc="-25" dirty="0">
                <a:latin typeface="Times New Roman"/>
                <a:cs typeface="Times New Roman"/>
              </a:rPr>
              <a:t>f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rinde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(01.4(Kısmi Zamanlı Çalışanlar)</a:t>
            </a:r>
            <a:r>
              <a:rPr lang="tr-TR"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,01.3</a:t>
            </a:r>
            <a:r>
              <a:rPr lang="tr-TR"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02.3 (İ</a:t>
            </a:r>
            <a:r>
              <a:rPr lang="tr-TR"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ç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r)</a:t>
            </a:r>
            <a:r>
              <a:rPr lang="tr-TR" sz="20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 03(Mal ve Hizmet Alım Giderleri)-05(Cari Transferler) gider</a:t>
            </a:r>
            <a:r>
              <a:rPr lang="tr-TR"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tertipleri)</a:t>
            </a:r>
            <a:r>
              <a:rPr lang="tr-TR" sz="20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büt</a:t>
            </a:r>
            <a:r>
              <a:rPr lang="tr-TR" sz="2000" spc="5" dirty="0">
                <a:latin typeface="Times New Roman"/>
                <a:cs typeface="Times New Roman"/>
              </a:rPr>
              <a:t>ç</a:t>
            </a:r>
            <a:r>
              <a:rPr lang="tr-TR" sz="2000" dirty="0">
                <a:latin typeface="Times New Roman"/>
                <a:cs typeface="Times New Roman"/>
              </a:rPr>
              <a:t>e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hi</a:t>
            </a:r>
            <a:r>
              <a:rPr lang="tr-TR" sz="2000" spc="-15" dirty="0">
                <a:latin typeface="Times New Roman"/>
                <a:cs typeface="Times New Roman"/>
              </a:rPr>
              <a:t>z</a:t>
            </a:r>
            <a:r>
              <a:rPr lang="tr-TR" sz="2000" dirty="0">
                <a:latin typeface="Times New Roman"/>
                <a:cs typeface="Times New Roman"/>
              </a:rPr>
              <a:t>m</a:t>
            </a:r>
            <a:r>
              <a:rPr lang="tr-TR" sz="2000" spc="10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t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m</a:t>
            </a:r>
            <a:r>
              <a:rPr lang="tr-TR" sz="2000" spc="10" dirty="0">
                <a:latin typeface="Times New Roman"/>
                <a:cs typeface="Times New Roman"/>
              </a:rPr>
              <a:t>a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10" dirty="0">
                <a:latin typeface="Times New Roman"/>
                <a:cs typeface="Times New Roman"/>
              </a:rPr>
              <a:t>i</a:t>
            </a:r>
            <a:r>
              <a:rPr lang="tr-TR" sz="2000" spc="-50" dirty="0">
                <a:latin typeface="Times New Roman"/>
                <a:cs typeface="Times New Roman"/>
              </a:rPr>
              <a:t>y</a:t>
            </a:r>
            <a:r>
              <a:rPr lang="tr-TR" sz="2000" dirty="0">
                <a:latin typeface="Times New Roman"/>
                <a:cs typeface="Times New Roman"/>
              </a:rPr>
              <a:t>eti h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spc="-10" dirty="0">
                <a:latin typeface="Times New Roman"/>
                <a:cs typeface="Times New Roman"/>
              </a:rPr>
              <a:t>s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dirty="0">
                <a:latin typeface="Times New Roman"/>
                <a:cs typeface="Times New Roman"/>
              </a:rPr>
              <a:t>pl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dirty="0">
                <a:latin typeface="Times New Roman"/>
                <a:cs typeface="Times New Roman"/>
              </a:rPr>
              <a:t>nm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spc="-10" dirty="0">
                <a:latin typeface="Times New Roman"/>
                <a:cs typeface="Times New Roman"/>
              </a:rPr>
              <a:t>s</a:t>
            </a:r>
            <a:r>
              <a:rPr lang="tr-TR" sz="2000" dirty="0">
                <a:latin typeface="Times New Roman"/>
                <a:cs typeface="Times New Roman"/>
              </a:rPr>
              <a:t>ına</a:t>
            </a:r>
            <a:r>
              <a:rPr lang="tr-TR" sz="2000" spc="-45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ili</a:t>
            </a:r>
            <a:r>
              <a:rPr lang="tr-TR" sz="2000" spc="-10" dirty="0">
                <a:latin typeface="Times New Roman"/>
                <a:cs typeface="Times New Roman"/>
              </a:rPr>
              <a:t>ş</a:t>
            </a:r>
            <a:r>
              <a:rPr lang="tr-TR" sz="2000" dirty="0">
                <a:latin typeface="Times New Roman"/>
                <a:cs typeface="Times New Roman"/>
              </a:rPr>
              <a:t>kin</a:t>
            </a:r>
            <a:r>
              <a:rPr lang="tr-TR" sz="2000" spc="-50" dirty="0">
                <a:latin typeface="Times New Roman"/>
                <a:cs typeface="Times New Roman"/>
              </a:rPr>
              <a:t> 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spc="-50" dirty="0">
                <a:latin typeface="Times New Roman"/>
                <a:cs typeface="Times New Roman"/>
              </a:rPr>
              <a:t>y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5" dirty="0">
                <a:latin typeface="Times New Roman"/>
                <a:cs typeface="Times New Roman"/>
              </a:rPr>
              <a:t>ı</a:t>
            </a:r>
            <a:r>
              <a:rPr lang="tr-TR" sz="2000" dirty="0">
                <a:latin typeface="Times New Roman"/>
                <a:cs typeface="Times New Roman"/>
              </a:rPr>
              <a:t>ntılı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spc="-25" dirty="0">
                <a:latin typeface="Times New Roman"/>
                <a:cs typeface="Times New Roman"/>
              </a:rPr>
              <a:t>v</a:t>
            </a:r>
            <a:r>
              <a:rPr lang="tr-TR" sz="2000" dirty="0">
                <a:latin typeface="Times New Roman"/>
                <a:cs typeface="Times New Roman"/>
              </a:rPr>
              <a:t>e</a:t>
            </a:r>
            <a:r>
              <a:rPr lang="tr-TR" sz="2000" spc="25" dirty="0">
                <a:latin typeface="Times New Roman"/>
                <a:cs typeface="Times New Roman"/>
              </a:rPr>
              <a:t> </a:t>
            </a:r>
            <a:r>
              <a:rPr lang="tr-TR" sz="2000" spc="-10" dirty="0">
                <a:latin typeface="Times New Roman"/>
                <a:cs typeface="Times New Roman"/>
              </a:rPr>
              <a:t>s</a:t>
            </a:r>
            <a:r>
              <a:rPr lang="tr-TR" sz="2000" dirty="0">
                <a:latin typeface="Times New Roman"/>
                <a:cs typeface="Times New Roman"/>
              </a:rPr>
              <a:t>omut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spc="-25" dirty="0">
                <a:latin typeface="Times New Roman"/>
                <a:cs typeface="Times New Roman"/>
              </a:rPr>
              <a:t>v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5" dirty="0">
                <a:latin typeface="Times New Roman"/>
                <a:cs typeface="Times New Roman"/>
              </a:rPr>
              <a:t>i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re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spc="-50" dirty="0">
                <a:latin typeface="Times New Roman"/>
                <a:cs typeface="Times New Roman"/>
              </a:rPr>
              <a:t>y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20" dirty="0">
                <a:latin typeface="Times New Roman"/>
                <a:cs typeface="Times New Roman"/>
              </a:rPr>
              <a:t> </a:t>
            </a:r>
            <a:r>
              <a:rPr lang="tr-TR" sz="2000" spc="-25" dirty="0">
                <a:latin typeface="Times New Roman"/>
                <a:cs typeface="Times New Roman"/>
              </a:rPr>
              <a:t>v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5" dirty="0">
                <a:latin typeface="Times New Roman"/>
                <a:cs typeface="Times New Roman"/>
              </a:rPr>
              <a:t>i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5" dirty="0">
                <a:latin typeface="Times New Roman"/>
                <a:cs typeface="Times New Roman"/>
              </a:rPr>
              <a:t>ece</a:t>
            </a:r>
            <a:r>
              <a:rPr lang="tr-TR" sz="2000" dirty="0">
                <a:latin typeface="Times New Roman"/>
                <a:cs typeface="Times New Roman"/>
              </a:rPr>
              <a:t>kti</a:t>
            </a:r>
            <a:r>
              <a:rPr lang="tr-TR" sz="2000" spc="-120" dirty="0">
                <a:latin typeface="Times New Roman"/>
                <a:cs typeface="Times New Roman"/>
              </a:rPr>
              <a:t>r</a:t>
            </a:r>
            <a:r>
              <a:rPr lang="tr-TR" sz="2000" dirty="0">
                <a:latin typeface="Times New Roman"/>
                <a:cs typeface="Times New Roman"/>
              </a:rPr>
              <a:t>.</a:t>
            </a:r>
          </a:p>
          <a:p>
            <a:pPr marL="469900" marR="5080" indent="-457834" algn="just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lang="tr-TR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041772A-773E-4246-8CCB-20E1736F8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27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algn="ctr"/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YAPILMASI GEREKENLER</a:t>
            </a:r>
          </a:p>
          <a:p>
            <a:pPr algn="ctr"/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F84C184-53D7-430C-BE28-30E2297D8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09" y="725821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94" y="1440468"/>
            <a:ext cx="9059034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/>
          </a:p>
          <a:p>
            <a:endParaRPr lang="tr-TR" dirty="0"/>
          </a:p>
          <a:p>
            <a:endParaRPr lang="tr-TR" dirty="0">
              <a:solidFill>
                <a:srgbClr val="FF0000"/>
              </a:solidFill>
            </a:endParaRPr>
          </a:p>
          <a:p>
            <a:pPr algn="just"/>
            <a:r>
              <a:rPr lang="tr-TR" dirty="0">
                <a:solidFill>
                  <a:srgbClr val="FF0000"/>
                </a:solidFill>
              </a:rPr>
              <a:t>       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Cumhurbaşkanlığı tarafından istenilen formlar </a:t>
            </a:r>
            <a:r>
              <a:rPr lang="tr-T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doldurularacaktır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469900" marR="5080" indent="-457834" algn="just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r-TR" sz="2000" spc="-10" dirty="0">
                <a:latin typeface="Times New Roman"/>
                <a:cs typeface="Times New Roman"/>
              </a:rPr>
              <a:t>Birimler doldurulmaları gereken Ek Formlara ise </a:t>
            </a:r>
            <a:r>
              <a:rPr lang="tr-TR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program bütçe </a:t>
            </a:r>
            <a:r>
              <a:rPr lang="tr-TR"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bütçe</a:t>
            </a:r>
            <a:r>
              <a:rPr lang="tr-TR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hazırlık ek formlar</a:t>
            </a:r>
            <a:r>
              <a:rPr lang="tr-TR" sz="2000" spc="-10" dirty="0">
                <a:latin typeface="Times New Roman"/>
                <a:cs typeface="Times New Roman"/>
              </a:rPr>
              <a:t> butonundan ulaşarak giriş yapabileceklerdir. Ayrıca formların boş  hali(1-28) ve  doldurması gereken birimleri gösteren tablo Başkanlığımız tarafından hazırlanmış ve Başkanlığımız duyurular kısmına eklenecektir. </a:t>
            </a:r>
            <a:endParaRPr sz="2000" spc="-1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E7F184F-D62E-4F06-AF57-5B58CE232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10" y="725821"/>
            <a:ext cx="1269636" cy="11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4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Doldurulması gereken Ek Formlara ise e-bütçe ek formlar butonundan ulaşılabileceklerdir. Ayrıca formları doldurması gereken birimleri gösteren tablo Başkanlığımız tarafından oluşturulmuştur.</a:t>
            </a:r>
          </a:p>
          <a:p>
            <a:pPr algn="just"/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315" y="1637168"/>
            <a:ext cx="778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Ü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IR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lang="tr-TR"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25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1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ARI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NIL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AC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1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760146"/>
            <a:ext cx="1253887" cy="57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9926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315" y="1637168"/>
            <a:ext cx="778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Ü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IR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lang="tr-TR"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25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1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ARI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NIL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AC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1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787399B-FA91-4370-9556-73D0B6A9A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61" y="714116"/>
            <a:ext cx="1269636" cy="115228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59264AE-28F4-4E82-AB36-9307D4C1E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" y="1944944"/>
            <a:ext cx="9104762" cy="48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6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YAPILMASI GEREKENLER</a:t>
            </a:r>
          </a:p>
          <a:p>
            <a:pPr algn="ctr"/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709A3D2-9FE7-47D9-8066-14EA8C933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53" y="725821"/>
            <a:ext cx="1269636" cy="11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Tüm harcama birimlerini ilgilendiren göstergeleri gösteren tablo doldurulacak.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B374FD3-3D03-4682-886D-81C466089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15" y="713073"/>
            <a:ext cx="1269636" cy="11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9814"/>
            <a:ext cx="9144000" cy="6308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2037091"/>
            <a:ext cx="49352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BÜTÇE KOD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NIF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ANDIR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ASI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609" y="4828794"/>
            <a:ext cx="855789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959" y="2395473"/>
            <a:ext cx="0" cy="2426970"/>
          </a:xfrm>
          <a:custGeom>
            <a:avLst/>
            <a:gdLst/>
            <a:ahLst/>
            <a:cxnLst/>
            <a:rect l="l" t="t" r="r" b="b"/>
            <a:pathLst>
              <a:path h="2426970">
                <a:moveTo>
                  <a:pt x="0" y="0"/>
                </a:moveTo>
                <a:lnTo>
                  <a:pt x="0" y="242697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609" y="2389123"/>
            <a:ext cx="855789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2154" y="2395473"/>
            <a:ext cx="0" cy="2427605"/>
          </a:xfrm>
          <a:custGeom>
            <a:avLst/>
            <a:gdLst/>
            <a:ahLst/>
            <a:cxnLst/>
            <a:rect l="l" t="t" r="r" b="b"/>
            <a:pathLst>
              <a:path h="2427604">
                <a:moveTo>
                  <a:pt x="0" y="0"/>
                </a:moveTo>
                <a:lnTo>
                  <a:pt x="0" y="2427097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009" y="4797044"/>
            <a:ext cx="8507095" cy="0"/>
          </a:xfrm>
          <a:custGeom>
            <a:avLst/>
            <a:gdLst/>
            <a:ahLst/>
            <a:cxnLst/>
            <a:rect l="l" t="t" r="r" b="b"/>
            <a:pathLst>
              <a:path w="8507095">
                <a:moveTo>
                  <a:pt x="0" y="0"/>
                </a:moveTo>
                <a:lnTo>
                  <a:pt x="850709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709" y="2433573"/>
            <a:ext cx="0" cy="2350770"/>
          </a:xfrm>
          <a:custGeom>
            <a:avLst/>
            <a:gdLst/>
            <a:ahLst/>
            <a:cxnLst/>
            <a:rect l="l" t="t" r="r" b="b"/>
            <a:pathLst>
              <a:path h="2350770">
                <a:moveTo>
                  <a:pt x="0" y="0"/>
                </a:moveTo>
                <a:lnTo>
                  <a:pt x="0" y="235077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009" y="2420873"/>
            <a:ext cx="8507095" cy="0"/>
          </a:xfrm>
          <a:custGeom>
            <a:avLst/>
            <a:gdLst/>
            <a:ahLst/>
            <a:cxnLst/>
            <a:rect l="l" t="t" r="r" b="b"/>
            <a:pathLst>
              <a:path w="8507095">
                <a:moveTo>
                  <a:pt x="0" y="0"/>
                </a:moveTo>
                <a:lnTo>
                  <a:pt x="850709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0404" y="2433573"/>
            <a:ext cx="0" cy="2351405"/>
          </a:xfrm>
          <a:custGeom>
            <a:avLst/>
            <a:gdLst/>
            <a:ahLst/>
            <a:cxnLst/>
            <a:rect l="l" t="t" r="r" b="b"/>
            <a:pathLst>
              <a:path h="2351404">
                <a:moveTo>
                  <a:pt x="0" y="0"/>
                </a:moveTo>
                <a:lnTo>
                  <a:pt x="0" y="2350897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109" y="4765294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459" y="2458973"/>
            <a:ext cx="0" cy="2299970"/>
          </a:xfrm>
          <a:custGeom>
            <a:avLst/>
            <a:gdLst/>
            <a:ahLst/>
            <a:cxnLst/>
            <a:rect l="l" t="t" r="r" b="b"/>
            <a:pathLst>
              <a:path h="2299970">
                <a:moveTo>
                  <a:pt x="0" y="0"/>
                </a:moveTo>
                <a:lnTo>
                  <a:pt x="0" y="229997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109" y="2452623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88654" y="2458973"/>
            <a:ext cx="0" cy="2300605"/>
          </a:xfrm>
          <a:custGeom>
            <a:avLst/>
            <a:gdLst/>
            <a:ahLst/>
            <a:cxnLst/>
            <a:rect l="l" t="t" r="r" b="b"/>
            <a:pathLst>
              <a:path h="2300604">
                <a:moveTo>
                  <a:pt x="0" y="0"/>
                </a:moveTo>
                <a:lnTo>
                  <a:pt x="0" y="2300097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1594" y="5004797"/>
            <a:ext cx="849691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05"/>
              </a:lnSpc>
            </a:pPr>
            <a:r>
              <a:rPr lang="tr-TR" sz="1800" dirty="0">
                <a:latin typeface="Calibri"/>
                <a:cs typeface="Calibri"/>
              </a:rPr>
              <a:t>62.229.756.0-0476.0021-2-01.1.10.01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29" name="Tablo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15195"/>
              </p:ext>
            </p:extLst>
          </p:nvPr>
        </p:nvGraphicFramePr>
        <p:xfrm>
          <a:off x="326009" y="2458973"/>
          <a:ext cx="8532495" cy="2369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583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PROGRAM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ALTPROGRAM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FAALİYET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KURUM VE BİRİM KODU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FİNANS 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EKONOMİK KOD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9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62-YÜKSEKÖĞRETİM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229-ÖN LİSANS EĞİTİMİ, LİSANS EĞİTİMİ VE LİSANÜSTÜ EĞİTİM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756-YÜKSEKÖĞRETİM KURUMLARI BİRİNCİ ÖĞRETİM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0476.0021(KİLİS 7 ARALIK Ü.-EĞİTİM FAK.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2 (ÖZEL BÜTÇELİ İDARELER)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01.1.10.01 (TEMEL MAAŞLAR)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Resim 25">
            <a:extLst>
              <a:ext uri="{FF2B5EF4-FFF2-40B4-BE49-F238E27FC236}">
                <a16:creationId xmlns:a16="http://schemas.microsoft.com/office/drawing/2014/main" id="{66AADA1B-5697-44EE-AE26-C3FFC2137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480"/>
            <a:ext cx="9106483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6636"/>
            <a:ext cx="9144000" cy="1240155"/>
          </a:xfrm>
          <a:custGeom>
            <a:avLst/>
            <a:gdLst/>
            <a:ahLst/>
            <a:cxnLst/>
            <a:rect l="l" t="t" r="r" b="b"/>
            <a:pathLst>
              <a:path w="9144000" h="1240155">
                <a:moveTo>
                  <a:pt x="0" y="1239596"/>
                </a:moveTo>
                <a:lnTo>
                  <a:pt x="9144000" y="1239596"/>
                </a:lnTo>
                <a:lnTo>
                  <a:pt x="9144000" y="0"/>
                </a:lnTo>
                <a:lnTo>
                  <a:pt x="0" y="0"/>
                </a:lnTo>
                <a:lnTo>
                  <a:pt x="0" y="12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57837" y="1257941"/>
            <a:ext cx="9144000" cy="5502275"/>
          </a:xfrm>
          <a:custGeom>
            <a:avLst/>
            <a:gdLst/>
            <a:ahLst/>
            <a:cxnLst/>
            <a:rect l="l" t="t" r="r" b="b"/>
            <a:pathLst>
              <a:path w="9144000" h="5502275">
                <a:moveTo>
                  <a:pt x="0" y="5501767"/>
                </a:moveTo>
                <a:lnTo>
                  <a:pt x="9144000" y="5501767"/>
                </a:lnTo>
                <a:lnTo>
                  <a:pt x="9144000" y="0"/>
                </a:lnTo>
                <a:lnTo>
                  <a:pt x="0" y="0"/>
                </a:lnTo>
                <a:lnTo>
                  <a:pt x="0" y="5501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659617"/>
            <a:ext cx="8956675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tr-TR" sz="2400" b="1" i="1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tr-TR" sz="2400" b="1" dirty="0">
                <a:latin typeface="Times New Roman"/>
                <a:cs typeface="Times New Roman"/>
              </a:rPr>
              <a:t>  2027-2029 Bütçe hazırlık sunumu, bütçe hazırlık rehberi ek formlar ve ek formları doldurması gereken sorumlu birimleri gösteren tablo Başkanlığımızın duyurular kısmına eklenecektir.</a:t>
            </a:r>
          </a:p>
          <a:p>
            <a:pPr marL="12700" algn="just">
              <a:lnSpc>
                <a:spcPct val="100000"/>
              </a:lnSpc>
            </a:pPr>
            <a:endParaRPr lang="tr-TR"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tr-T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 Girişlerin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26.06.2026 </a:t>
            </a:r>
            <a:r>
              <a:rPr lang="tr-T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tarihine kadar PROGRAM-BÜTÇE ve KAYA(Yatırım Teklifi olan birimler) sistemine girişlerin yapılması gerekmekte olup,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26.06.2026 </a:t>
            </a:r>
            <a:r>
              <a:rPr lang="tr-T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tarihinde mesai bitiminde sistemler veri girişine kapatılacaktır.</a:t>
            </a:r>
            <a:endParaRPr sz="195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13724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13724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7476" y="1191158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7476" y="1191158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0E64E60-A77A-4DA1-A753-1C50978EB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20" y="681797"/>
            <a:ext cx="1269636" cy="1152288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7D5C61DD-A2CD-43C6-BA8B-711EA0F57D2C}"/>
              </a:ext>
            </a:extLst>
          </p:cNvPr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75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45" y="1335747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378200" y="2991477"/>
            <a:ext cx="458660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b="1" spc="25" dirty="0">
                <a:solidFill>
                  <a:srgbClr val="1F487C"/>
                </a:solidFill>
                <a:latin typeface="Times New Roman"/>
                <a:cs typeface="Times New Roman"/>
              </a:rPr>
              <a:t>TE</a:t>
            </a:r>
            <a:r>
              <a:rPr lang="tr-TR" sz="4400" b="1" spc="25" dirty="0">
                <a:solidFill>
                  <a:srgbClr val="1F487C"/>
                </a:solidFill>
                <a:latin typeface="Times New Roman"/>
                <a:cs typeface="Times New Roman"/>
              </a:rPr>
              <a:t>Ş</a:t>
            </a:r>
            <a:r>
              <a:rPr sz="4400" b="1" spc="25" dirty="0">
                <a:solidFill>
                  <a:srgbClr val="1F487C"/>
                </a:solidFill>
                <a:latin typeface="Times New Roman"/>
                <a:cs typeface="Times New Roman"/>
              </a:rPr>
              <a:t>EKK</a:t>
            </a:r>
            <a:r>
              <a:rPr sz="4400" b="1" spc="15" dirty="0">
                <a:solidFill>
                  <a:srgbClr val="1F487C"/>
                </a:solidFill>
                <a:latin typeface="Times New Roman"/>
                <a:cs typeface="Times New Roman"/>
              </a:rPr>
              <a:t>Ü</a:t>
            </a:r>
            <a:r>
              <a:rPr sz="44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RLE</a:t>
            </a:r>
            <a:r>
              <a:rPr sz="4400" b="1" spc="-60" dirty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0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3794907"/>
            <a:ext cx="54571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lang="tr-TR" sz="2000" b="1" i="1" dirty="0">
                <a:latin typeface="Times New Roman"/>
                <a:cs typeface="Times New Roman"/>
              </a:rPr>
              <a:t>STRATEJİ GELİŞTİRME DAİRE BAŞKANLIĞI</a:t>
            </a:r>
            <a:endParaRPr sz="2000" b="1" i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F9A393C-3122-44DD-87AC-425E0094E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47" y="642415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00"/>
            <a:ext cx="9144000" cy="5166995"/>
          </a:xfrm>
          <a:custGeom>
            <a:avLst/>
            <a:gdLst/>
            <a:ahLst/>
            <a:cxnLst/>
            <a:rect l="l" t="t" r="r" b="b"/>
            <a:pathLst>
              <a:path w="9144000" h="5166995">
                <a:moveTo>
                  <a:pt x="9144000" y="5166499"/>
                </a:moveTo>
                <a:lnTo>
                  <a:pt x="9144000" y="0"/>
                </a:lnTo>
                <a:lnTo>
                  <a:pt x="0" y="0"/>
                </a:lnTo>
                <a:lnTo>
                  <a:pt x="0" y="5166499"/>
                </a:lnTo>
                <a:lnTo>
                  <a:pt x="9144000" y="516649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469900" indent="-457200" algn="just"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 startAt="3"/>
              <a:tabLst>
                <a:tab pos="470534" algn="l"/>
              </a:tabLst>
            </a:pPr>
            <a:endParaRPr lang="tr-TR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 startAt="3"/>
              <a:tabLst>
                <a:tab pos="470534" algn="l"/>
              </a:tabLst>
            </a:pPr>
            <a:endParaRPr lang="tr-TR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5"/>
              </a:spcBef>
              <a:tabLst>
                <a:tab pos="470534" algn="l"/>
              </a:tabLst>
            </a:pPr>
            <a:endParaRPr lang="tr-TR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5"/>
              </a:spcBef>
              <a:tabLst>
                <a:tab pos="470534" algn="l"/>
              </a:tabLst>
            </a:pPr>
            <a:r>
              <a:rPr lang="tr-TR" dirty="0">
                <a:latin typeface="Times New Roman"/>
                <a:cs typeface="Times New Roman"/>
              </a:rPr>
              <a:t>        1.     2027</a:t>
            </a:r>
            <a:r>
              <a:rPr lang="tr-TR" spc="-30" dirty="0">
                <a:latin typeface="Times New Roman"/>
                <a:cs typeface="Times New Roman"/>
              </a:rPr>
              <a:t>-</a:t>
            </a:r>
            <a:r>
              <a:rPr lang="tr-TR" dirty="0">
                <a:latin typeface="Times New Roman"/>
                <a:cs typeface="Times New Roman"/>
              </a:rPr>
              <a:t>2029</a:t>
            </a:r>
            <a:r>
              <a:rPr lang="tr-TR" spc="-3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dö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-55" dirty="0">
                <a:latin typeface="Times New Roman"/>
                <a:cs typeface="Times New Roman"/>
              </a:rPr>
              <a:t>m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2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b</a:t>
            </a:r>
            <a:r>
              <a:rPr lang="tr-TR" spc="-25" dirty="0">
                <a:latin typeface="Times New Roman"/>
                <a:cs typeface="Times New Roman"/>
              </a:rPr>
              <a:t>ü</a:t>
            </a:r>
            <a:r>
              <a:rPr lang="tr-TR" spc="-10" dirty="0">
                <a:latin typeface="Times New Roman"/>
                <a:cs typeface="Times New Roman"/>
              </a:rPr>
              <a:t>tçe</a:t>
            </a:r>
            <a:r>
              <a:rPr lang="tr-TR" spc="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te</a:t>
            </a:r>
            <a:r>
              <a:rPr lang="tr-TR" spc="-20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li</a:t>
            </a:r>
            <a:r>
              <a:rPr lang="tr-TR" spc="-30" dirty="0">
                <a:latin typeface="Times New Roman"/>
                <a:cs typeface="Times New Roman"/>
              </a:rPr>
              <a:t>f</a:t>
            </a:r>
            <a:r>
              <a:rPr lang="tr-TR" spc="-10" dirty="0">
                <a:latin typeface="Times New Roman"/>
                <a:cs typeface="Times New Roman"/>
              </a:rPr>
              <a:t>le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60" dirty="0"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1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.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00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0</a:t>
            </a:r>
            <a:r>
              <a:rPr lang="tr-TR" b="1" spc="-6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9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v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25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atla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ı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-20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t</a:t>
            </a:r>
            <a:r>
              <a:rPr lang="tr-TR" spc="-20" dirty="0">
                <a:latin typeface="Times New Roman"/>
                <a:cs typeface="Times New Roman"/>
              </a:rPr>
              <a:t>u</a:t>
            </a:r>
            <a:r>
              <a:rPr lang="tr-TR" spc="-10" dirty="0">
                <a:latin typeface="Times New Roman"/>
                <a:cs typeface="Times New Roman"/>
              </a:rPr>
              <a:t>ta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la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5" dirty="0">
                <a:latin typeface="Times New Roman"/>
                <a:cs typeface="Times New Roman"/>
              </a:rPr>
              <a:t> </a:t>
            </a:r>
            <a:r>
              <a:rPr lang="tr-TR" spc="-50" dirty="0">
                <a:latin typeface="Times New Roman"/>
                <a:cs typeface="Times New Roman"/>
              </a:rPr>
              <a:t>y</a:t>
            </a:r>
            <a:r>
              <a:rPr lang="tr-TR" spc="-10" dirty="0">
                <a:latin typeface="Times New Roman"/>
                <a:cs typeface="Times New Roman"/>
              </a:rPr>
              <a:t>er </a:t>
            </a:r>
            <a:r>
              <a:rPr lang="tr-TR" spc="-25" dirty="0">
                <a:latin typeface="Times New Roman"/>
                <a:cs typeface="Times New Roman"/>
              </a:rPr>
              <a:t>v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ilece</a:t>
            </a:r>
            <a:r>
              <a:rPr lang="tr-TR" spc="-20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ti</a:t>
            </a:r>
            <a:r>
              <a:rPr lang="tr-TR" spc="-130" dirty="0">
                <a:latin typeface="Times New Roman"/>
                <a:cs typeface="Times New Roman"/>
              </a:rPr>
              <a:t>r</a:t>
            </a:r>
          </a:p>
          <a:p>
            <a:pPr marL="812800" indent="-342900" algn="just">
              <a:lnSpc>
                <a:spcPct val="100000"/>
              </a:lnSpc>
              <a:buFont typeface="+mj-lt"/>
              <a:buAutoNum type="arabicPeriod"/>
            </a:pPr>
            <a:endParaRPr lang="tr-TR" spc="-130" dirty="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</a:pPr>
            <a:r>
              <a:rPr lang="tr-TR" spc="-15" dirty="0">
                <a:latin typeface="Times New Roman"/>
                <a:cs typeface="Times New Roman"/>
              </a:rPr>
              <a:t>2.    E</a:t>
            </a:r>
            <a:r>
              <a:rPr lang="tr-TR" spc="-25" dirty="0">
                <a:latin typeface="Times New Roman"/>
                <a:cs typeface="Times New Roman"/>
              </a:rPr>
              <a:t>k</a:t>
            </a:r>
            <a:r>
              <a:rPr lang="tr-TR" dirty="0">
                <a:latin typeface="Times New Roman"/>
                <a:cs typeface="Times New Roman"/>
              </a:rPr>
              <a:t>o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o</a:t>
            </a:r>
            <a:r>
              <a:rPr lang="tr-TR" spc="-60" dirty="0">
                <a:latin typeface="Times New Roman"/>
                <a:cs typeface="Times New Roman"/>
              </a:rPr>
              <a:t>m</a:t>
            </a:r>
            <a:r>
              <a:rPr lang="tr-TR" spc="-10" dirty="0">
                <a:latin typeface="Times New Roman"/>
                <a:cs typeface="Times New Roman"/>
              </a:rPr>
              <a:t>ik</a:t>
            </a:r>
            <a:r>
              <a:rPr lang="tr-TR" spc="55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s</a:t>
            </a:r>
            <a:r>
              <a:rPr lang="tr-TR" spc="-10" dirty="0">
                <a:latin typeface="Times New Roman"/>
                <a:cs typeface="Times New Roman"/>
              </a:rPr>
              <a:t>ı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ı</a:t>
            </a:r>
            <a:r>
              <a:rPr lang="tr-TR" spc="-30" dirty="0">
                <a:latin typeface="Times New Roman"/>
                <a:cs typeface="Times New Roman"/>
              </a:rPr>
              <a:t>f</a:t>
            </a:r>
            <a:r>
              <a:rPr lang="tr-TR" spc="-10" dirty="0">
                <a:latin typeface="Times New Roman"/>
                <a:cs typeface="Times New Roman"/>
              </a:rPr>
              <a:t>la</a:t>
            </a:r>
            <a:r>
              <a:rPr lang="tr-TR" spc="-20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ır</a:t>
            </a:r>
            <a:r>
              <a:rPr lang="tr-TR" spc="-60" dirty="0">
                <a:latin typeface="Times New Roman"/>
                <a:cs typeface="Times New Roman"/>
              </a:rPr>
              <a:t>m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-20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ın</a:t>
            </a:r>
            <a:r>
              <a:rPr lang="tr-TR" spc="80" dirty="0">
                <a:latin typeface="Times New Roman"/>
                <a:cs typeface="Times New Roman"/>
              </a:rPr>
              <a:t> </a:t>
            </a:r>
            <a:r>
              <a:rPr lang="tr-TR" spc="-5" dirty="0">
                <a:latin typeface="Times New Roman"/>
                <a:cs typeface="Times New Roman"/>
              </a:rPr>
              <a:t>I</a:t>
            </a:r>
            <a:r>
              <a:rPr lang="tr-TR" spc="-280" dirty="0">
                <a:latin typeface="Times New Roman"/>
                <a:cs typeface="Times New Roman"/>
              </a:rPr>
              <a:t>V</a:t>
            </a:r>
            <a:r>
              <a:rPr lang="tr-TR" spc="-5" dirty="0">
                <a:latin typeface="Times New Roman"/>
                <a:cs typeface="Times New Roman"/>
              </a:rPr>
              <a:t>.</a:t>
            </a:r>
            <a:r>
              <a:rPr lang="tr-TR" spc="-2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25" dirty="0">
                <a:latin typeface="Times New Roman"/>
                <a:cs typeface="Times New Roman"/>
              </a:rPr>
              <a:t>ü</a:t>
            </a:r>
            <a:r>
              <a:rPr lang="tr-TR" spc="-10" dirty="0">
                <a:latin typeface="Times New Roman"/>
                <a:cs typeface="Times New Roman"/>
              </a:rPr>
              <a:t>z</a:t>
            </a:r>
            <a:r>
              <a:rPr lang="tr-TR" spc="-5" dirty="0">
                <a:latin typeface="Times New Roman"/>
                <a:cs typeface="Times New Roman"/>
              </a:rPr>
              <a:t>e</a:t>
            </a:r>
            <a:r>
              <a:rPr lang="tr-TR" spc="-50" dirty="0">
                <a:latin typeface="Times New Roman"/>
                <a:cs typeface="Times New Roman"/>
              </a:rPr>
              <a:t>y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50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h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-5" dirty="0">
                <a:latin typeface="Times New Roman"/>
                <a:cs typeface="Times New Roman"/>
              </a:rPr>
              <a:t>z</a:t>
            </a:r>
            <a:r>
              <a:rPr lang="tr-TR" spc="-10" dirty="0">
                <a:latin typeface="Times New Roman"/>
                <a:cs typeface="Times New Roman"/>
              </a:rPr>
              <a:t>ırla</a:t>
            </a:r>
            <a:r>
              <a:rPr lang="tr-TR" spc="-20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an</a:t>
            </a:r>
            <a:r>
              <a:rPr lang="tr-TR" spc="4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b</a:t>
            </a:r>
            <a:r>
              <a:rPr lang="tr-TR" spc="-25" dirty="0">
                <a:latin typeface="Times New Roman"/>
                <a:cs typeface="Times New Roman"/>
              </a:rPr>
              <a:t>ü</a:t>
            </a:r>
            <a:r>
              <a:rPr lang="tr-TR" spc="-10" dirty="0">
                <a:latin typeface="Times New Roman"/>
                <a:cs typeface="Times New Roman"/>
              </a:rPr>
              <a:t>tçe</a:t>
            </a:r>
            <a:r>
              <a:rPr lang="tr-TR" spc="5" dirty="0">
                <a:latin typeface="Times New Roman"/>
                <a:cs typeface="Times New Roman"/>
              </a:rPr>
              <a:t> </a:t>
            </a:r>
            <a:r>
              <a:rPr lang="tr-TR" spc="-30" dirty="0">
                <a:latin typeface="Times New Roman"/>
                <a:cs typeface="Times New Roman"/>
              </a:rPr>
              <a:t>f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0" dirty="0">
                <a:latin typeface="Times New Roman"/>
                <a:cs typeface="Times New Roman"/>
              </a:rPr>
              <a:t>ş</a:t>
            </a:r>
            <a:r>
              <a:rPr lang="tr-TR" spc="-10" dirty="0">
                <a:latin typeface="Times New Roman"/>
                <a:cs typeface="Times New Roman"/>
              </a:rPr>
              <a:t>le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in</a:t>
            </a:r>
            <a:r>
              <a:rPr lang="tr-TR" spc="-5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g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-20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çele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30" dirty="0">
                <a:latin typeface="Times New Roman"/>
                <a:cs typeface="Times New Roman"/>
              </a:rPr>
              <a:t>n</a:t>
            </a:r>
            <a:r>
              <a:rPr lang="tr-TR" spc="-5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15" dirty="0">
                <a:latin typeface="Times New Roman"/>
                <a:cs typeface="Times New Roman"/>
              </a:rPr>
              <a:t> 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enel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fa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deler</a:t>
            </a:r>
            <a:r>
              <a:rPr lang="tr-TR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erine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hesap</a:t>
            </a:r>
            <a:r>
              <a:rPr lang="tr-TR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75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ra</a:t>
            </a:r>
            <a:r>
              <a:rPr lang="tr-TR" b="1" spc="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da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nan</a:t>
            </a:r>
            <a:r>
              <a:rPr lang="tr-TR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ay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rıntılı</a:t>
            </a:r>
            <a:r>
              <a:rPr lang="tr-TR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b</a:t>
            </a:r>
            <a:r>
              <a:rPr lang="tr-TR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ile</a:t>
            </a:r>
            <a:r>
              <a:rPr lang="tr-TR" b="1" spc="-60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lang="tr-TR" b="1" spc="-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v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ilec</a:t>
            </a:r>
            <a:r>
              <a:rPr lang="tr-TR" spc="-5" dirty="0">
                <a:latin typeface="Times New Roman"/>
                <a:cs typeface="Times New Roman"/>
              </a:rPr>
              <a:t>e</a:t>
            </a:r>
            <a:r>
              <a:rPr lang="tr-TR" spc="-25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ti</a:t>
            </a:r>
            <a:r>
              <a:rPr lang="tr-TR" spc="-130" dirty="0">
                <a:latin typeface="Times New Roman"/>
                <a:cs typeface="Times New Roman"/>
              </a:rPr>
              <a:t>r</a:t>
            </a:r>
            <a:r>
              <a:rPr lang="tr-TR" spc="-5" dirty="0">
                <a:latin typeface="Times New Roman"/>
                <a:cs typeface="Times New Roman"/>
              </a:rPr>
              <a:t>.</a:t>
            </a:r>
          </a:p>
          <a:p>
            <a:pPr marL="12700" marR="43815" algn="just">
              <a:lnSpc>
                <a:spcPct val="100000"/>
              </a:lnSpc>
              <a:tabLst>
                <a:tab pos="470534" algn="l"/>
              </a:tabLst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43815" algn="just">
              <a:lnSpc>
                <a:spcPct val="100000"/>
              </a:lnSpc>
              <a:tabLst>
                <a:tab pos="470534" algn="l"/>
              </a:tabLst>
            </a:pPr>
            <a:r>
              <a:rPr lang="tr-TR" spc="-5" dirty="0">
                <a:latin typeface="Times New Roman"/>
                <a:cs typeface="Times New Roman"/>
              </a:rPr>
              <a:t>     </a:t>
            </a:r>
            <a:r>
              <a:rPr lang="tr-TR" dirty="0">
                <a:latin typeface="Times New Roman"/>
                <a:cs typeface="Times New Roman"/>
              </a:rPr>
              <a:t>   3.  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u z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uklara</a:t>
            </a:r>
            <a:r>
              <a:rPr lang="tr-TR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tr-TR" spc="-5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tr-TR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lang="tr-TR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tespit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ilen 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tçe</a:t>
            </a:r>
            <a:r>
              <a:rPr lang="tr-TR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lang="tr-TR" spc="-3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i,</a:t>
            </a:r>
            <a:r>
              <a:rPr lang="tr-TR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lı</a:t>
            </a:r>
            <a:r>
              <a:rPr lang="tr-TR" spc="-3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lang="tr-TR" spc="45" dirty="0">
                <a:solidFill>
                  <a:srgbClr val="FF0000"/>
                </a:solidFill>
                <a:latin typeface="Times New Roman"/>
                <a:cs typeface="Times New Roman"/>
              </a:rPr>
              <a:t> g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ten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5" dirty="0">
                <a:solidFill>
                  <a:srgbClr val="FF0000"/>
                </a:solidFill>
                <a:latin typeface="Times New Roman"/>
                <a:cs typeface="Times New Roman"/>
              </a:rPr>
              <a:t>                  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ir</a:t>
            </a:r>
            <a:r>
              <a:rPr lang="tr-TR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pc="-4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alı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lang="tr-TR" spc="-13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2053664"/>
            <a:ext cx="8756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b="1" dirty="0">
                <a:solidFill>
                  <a:srgbClr val="FF0000"/>
                </a:solidFill>
                <a:latin typeface="Times New Roman"/>
                <a:cs typeface="Times New Roman"/>
              </a:rPr>
              <a:t>ÖNEMLİ HUSUSLAR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USU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LAR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9535291-0D90-4E0F-971A-B2E6D3E5C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8" y="2053664"/>
            <a:ext cx="9016491" cy="349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FO</a:t>
            </a:r>
            <a:r>
              <a:rPr sz="18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1800" b="1" spc="25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LA</a:t>
            </a:r>
            <a:r>
              <a:rPr sz="18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1800" b="1" spc="-1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lang="tr-TR" sz="1800" b="1" spc="-120" dirty="0">
                <a:solidFill>
                  <a:srgbClr val="9933FF"/>
                </a:solidFill>
                <a:latin typeface="Times New Roman"/>
                <a:cs typeface="Times New Roman"/>
              </a:rPr>
              <a:t>İLİŞKİN GENEL BİLGİLER</a:t>
            </a:r>
          </a:p>
          <a:p>
            <a:pPr marL="12700">
              <a:lnSpc>
                <a:spcPct val="100000"/>
              </a:lnSpc>
            </a:pPr>
            <a:r>
              <a:rPr lang="tr-TR" sz="2000" spc="-5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B</a:t>
            </a:r>
            <a:r>
              <a:rPr sz="2000" spc="-10" dirty="0" err="1">
                <a:latin typeface="Times New Roman"/>
                <a:cs typeface="Times New Roman"/>
              </a:rPr>
              <a:t>iri</a:t>
            </a:r>
            <a:r>
              <a:rPr sz="2000" spc="-60" dirty="0" err="1">
                <a:latin typeface="Times New Roman"/>
                <a:cs typeface="Times New Roman"/>
              </a:rPr>
              <a:t>m</a:t>
            </a:r>
            <a:r>
              <a:rPr sz="2000" spc="-10" dirty="0" err="1">
                <a:latin typeface="Times New Roman"/>
                <a:cs typeface="Times New Roman"/>
              </a:rPr>
              <a:t>ler</a:t>
            </a:r>
            <a:r>
              <a:rPr sz="2000" dirty="0">
                <a:latin typeface="Times New Roman"/>
                <a:cs typeface="Times New Roman"/>
              </a:rPr>
              <a:t> 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azı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lık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çalı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aşa</a:t>
            </a:r>
            <a:r>
              <a:rPr sz="2000" spc="-3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elirtilen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Times New Roman"/>
              <a:buAutoNum type="arabicParenR"/>
              <a:tabLst>
                <a:tab pos="534670" algn="l"/>
              </a:tabLst>
            </a:pPr>
            <a:r>
              <a:rPr sz="2000" spc="-15" dirty="0">
                <a:latin typeface="Times New Roman"/>
                <a:cs typeface="Times New Roman"/>
              </a:rPr>
              <a:t>Fo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lacak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35560" indent="-457200" algn="just">
              <a:lnSpc>
                <a:spcPct val="100000"/>
              </a:lnSpc>
              <a:buClr>
                <a:srgbClr val="C00000"/>
              </a:buClr>
              <a:buFont typeface="Times New Roman"/>
              <a:buAutoNum type="arabicParenR"/>
              <a:tabLst>
                <a:tab pos="534670" algn="l"/>
              </a:tabLst>
            </a:pPr>
            <a:r>
              <a:rPr sz="2000" spc="-5" dirty="0" err="1">
                <a:latin typeface="Times New Roman"/>
                <a:cs typeface="Times New Roman"/>
              </a:rPr>
              <a:t>B</a:t>
            </a:r>
            <a:r>
              <a:rPr sz="2000" spc="-10" dirty="0" err="1">
                <a:latin typeface="Times New Roman"/>
                <a:cs typeface="Times New Roman"/>
              </a:rPr>
              <a:t>iri</a:t>
            </a:r>
            <a:r>
              <a:rPr sz="2000" spc="-60" dirty="0" err="1">
                <a:latin typeface="Times New Roman"/>
                <a:cs typeface="Times New Roman"/>
              </a:rPr>
              <a:t>m</a:t>
            </a:r>
            <a:r>
              <a:rPr sz="2000" spc="-10" dirty="0" err="1">
                <a:latin typeface="Times New Roman"/>
                <a:cs typeface="Times New Roman"/>
              </a:rPr>
              <a:t>le</a:t>
            </a:r>
            <a:r>
              <a:rPr sz="2000" spc="-5" dirty="0" err="1">
                <a:latin typeface="Times New Roman"/>
                <a:cs typeface="Times New Roman"/>
              </a:rPr>
              <a:t>r</a:t>
            </a:r>
            <a:r>
              <a:rPr sz="2000" spc="-10" dirty="0" err="1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do</a:t>
            </a:r>
            <a:r>
              <a:rPr sz="2000" spc="-10" dirty="0" err="1">
                <a:latin typeface="Times New Roman"/>
                <a:cs typeface="Times New Roman"/>
              </a:rPr>
              <a:t>l</a:t>
            </a:r>
            <a:r>
              <a:rPr sz="2000" spc="-5" dirty="0" err="1">
                <a:latin typeface="Times New Roman"/>
                <a:cs typeface="Times New Roman"/>
              </a:rPr>
              <a:t>d</a:t>
            </a:r>
            <a:r>
              <a:rPr sz="2000" spc="-25" dirty="0" err="1">
                <a:latin typeface="Times New Roman"/>
                <a:cs typeface="Times New Roman"/>
              </a:rPr>
              <a:t>u</a:t>
            </a:r>
            <a:r>
              <a:rPr sz="2000" spc="-5" dirty="0" err="1">
                <a:latin typeface="Times New Roman"/>
                <a:cs typeface="Times New Roman"/>
              </a:rPr>
              <a:t>r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spc="-5" dirty="0" err="1">
                <a:latin typeface="Times New Roman"/>
                <a:cs typeface="Times New Roman"/>
              </a:rPr>
              <a:t>c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spc="-20" dirty="0" err="1">
                <a:latin typeface="Times New Roman"/>
                <a:cs typeface="Times New Roman"/>
              </a:rPr>
              <a:t>ğ</a:t>
            </a:r>
            <a:r>
              <a:rPr sz="2000" spc="-10" dirty="0" err="1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 err="1">
                <a:solidFill>
                  <a:srgbClr val="3643B9"/>
                </a:solidFill>
                <a:latin typeface="Times New Roman"/>
                <a:cs typeface="Times New Roman"/>
              </a:rPr>
              <a:t>f</a:t>
            </a:r>
            <a:r>
              <a:rPr sz="2000" b="1" dirty="0" err="1">
                <a:solidFill>
                  <a:srgbClr val="3643B9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 err="1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70" dirty="0" err="1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 err="1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 err="1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 err="1">
                <a:solidFill>
                  <a:srgbClr val="3643B9"/>
                </a:solidFill>
                <a:latin typeface="Times New Roman"/>
                <a:cs typeface="Times New Roman"/>
              </a:rPr>
              <a:t>rda</a:t>
            </a:r>
            <a:r>
              <a:rPr sz="2000" b="1" spc="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sz="2000" b="1" spc="-4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bi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ile</a:t>
            </a:r>
            <a:r>
              <a:rPr sz="2000" b="1" spc="-5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e,</a:t>
            </a:r>
            <a:r>
              <a:rPr sz="2000" b="1" spc="1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z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7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yö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ne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im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 b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u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,</a:t>
            </a:r>
            <a:r>
              <a:rPr sz="2000" b="1" spc="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2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belg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ler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b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çesi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spc="4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erilec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eğ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,</a:t>
            </a:r>
            <a:r>
              <a:rPr sz="2000" b="1" spc="6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ası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asi</a:t>
            </a:r>
            <a:r>
              <a:rPr sz="2000" spc="-5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etin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000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0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Yıl</a:t>
            </a:r>
            <a:r>
              <a:rPr lang="tr-TR" sz="2000" b="1" i="1" spc="-1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s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spc="-15" dirty="0" err="1">
                <a:solidFill>
                  <a:srgbClr val="D73485"/>
                </a:solidFill>
                <a:latin typeface="Times New Roman"/>
                <a:cs typeface="Times New Roman"/>
              </a:rPr>
              <a:t>nu</a:t>
            </a:r>
            <a:r>
              <a:rPr sz="2000" b="1" i="1" spc="-1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err="1">
                <a:solidFill>
                  <a:srgbClr val="D73485"/>
                </a:solidFill>
                <a:latin typeface="Times New Roman"/>
                <a:cs typeface="Times New Roman"/>
              </a:rPr>
              <a:t>ha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ca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spc="-4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ta</a:t>
            </a:r>
            <a:r>
              <a:rPr sz="2000" b="1" i="1" spc="-15" dirty="0" err="1">
                <a:solidFill>
                  <a:srgbClr val="D73485"/>
                </a:solidFill>
                <a:latin typeface="Times New Roman"/>
                <a:cs typeface="Times New Roman"/>
              </a:rPr>
              <a:t>hm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in</a:t>
            </a:r>
            <a:r>
              <a:rPr sz="2000" b="1" i="1" spc="-3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bilgileri</a:t>
            </a:r>
            <a:r>
              <a:rPr sz="2000" b="1" i="1" spc="-3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D73485"/>
                </a:solidFill>
                <a:latin typeface="Times New Roman"/>
                <a:cs typeface="Times New Roman"/>
              </a:rPr>
              <a:t>de</a:t>
            </a:r>
            <a:r>
              <a:rPr sz="2000" b="1" i="1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ödenek</a:t>
            </a:r>
            <a:r>
              <a:rPr sz="2000" b="1" i="1" spc="-1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teklifleri</a:t>
            </a:r>
            <a:r>
              <a:rPr sz="2000" b="1" i="1" spc="-3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gibi</a:t>
            </a:r>
            <a:r>
              <a:rPr sz="2000" b="1" i="1" spc="-3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10" dirty="0">
                <a:solidFill>
                  <a:srgbClr val="D73485"/>
                </a:solidFill>
                <a:latin typeface="Times New Roman"/>
                <a:cs typeface="Times New Roman"/>
              </a:rPr>
              <a:t>program</a:t>
            </a:r>
            <a:r>
              <a:rPr sz="2000" b="1" i="1" spc="-5" dirty="0">
                <a:solidFill>
                  <a:srgbClr val="D73485"/>
                </a:solidFill>
                <a:latin typeface="Times New Roman"/>
                <a:cs typeface="Times New Roman"/>
              </a:rPr>
              <a:t>-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 err="1">
                <a:solidFill>
                  <a:srgbClr val="D73485"/>
                </a:solidFill>
                <a:latin typeface="Times New Roman"/>
                <a:cs typeface="Times New Roman"/>
              </a:rPr>
              <a:t>ü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t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çe</a:t>
            </a:r>
            <a:r>
              <a:rPr lang="tr-TR" sz="2000" b="1" i="1" spc="-1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20" dirty="0">
                <a:solidFill>
                  <a:srgbClr val="D73485"/>
                </a:solidFill>
                <a:latin typeface="Times New Roman"/>
                <a:cs typeface="Times New Roman"/>
              </a:rPr>
              <a:t>       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ta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ı</a:t>
            </a:r>
            <a:r>
              <a:rPr sz="2000" b="1" i="1" spc="-25" dirty="0" err="1">
                <a:solidFill>
                  <a:srgbClr val="D73485"/>
                </a:solidFill>
                <a:latin typeface="Times New Roman"/>
                <a:cs typeface="Times New Roman"/>
              </a:rPr>
              <a:t>n</a:t>
            </a:r>
            <a:r>
              <a:rPr lang="tr-TR" sz="2000" b="1" i="1" spc="-25" dirty="0">
                <a:solidFill>
                  <a:srgbClr val="D73485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spc="-5" dirty="0">
                <a:solidFill>
                  <a:srgbClr val="D73485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 err="1">
                <a:solidFill>
                  <a:srgbClr val="D73485"/>
                </a:solidFill>
                <a:latin typeface="Times New Roman"/>
                <a:cs typeface="Times New Roman"/>
              </a:rPr>
              <a:t>g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i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ilec</a:t>
            </a:r>
            <a:r>
              <a:rPr sz="2000" b="1" i="1" spc="-5" dirty="0" err="1">
                <a:solidFill>
                  <a:srgbClr val="D73485"/>
                </a:solidFill>
                <a:latin typeface="Times New Roman"/>
                <a:cs typeface="Times New Roman"/>
              </a:rPr>
              <a:t>e</a:t>
            </a:r>
            <a:r>
              <a:rPr sz="2000" b="1" i="1" dirty="0" err="1">
                <a:solidFill>
                  <a:srgbClr val="D73485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ti</a:t>
            </a:r>
            <a:r>
              <a:rPr sz="2000" b="1" i="1" spc="-140" dirty="0" err="1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D73485"/>
                </a:solidFill>
                <a:latin typeface="Times New Roman"/>
                <a:cs typeface="Times New Roman"/>
              </a:rPr>
              <a:t>.</a:t>
            </a:r>
            <a:r>
              <a:rPr sz="2000" b="1" i="1" spc="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Yıl</a:t>
            </a:r>
            <a:r>
              <a:rPr lang="tr-TR" sz="2000" spc="-1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o</a:t>
            </a:r>
            <a:r>
              <a:rPr sz="2000" spc="-25" dirty="0" err="1">
                <a:latin typeface="Times New Roman"/>
                <a:cs typeface="Times New Roman"/>
              </a:rPr>
              <a:t>n</a:t>
            </a:r>
            <a:r>
              <a:rPr sz="2000" spc="-10" dirty="0" err="1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 err="1">
                <a:latin typeface="Times New Roman"/>
                <a:cs typeface="Times New Roman"/>
              </a:rPr>
              <a:t>h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r</a:t>
            </a:r>
            <a:r>
              <a:rPr sz="2000" spc="-10" dirty="0" err="1">
                <a:latin typeface="Times New Roman"/>
                <a:cs typeface="Times New Roman"/>
              </a:rPr>
              <a:t>c</a:t>
            </a:r>
            <a:r>
              <a:rPr sz="2000" spc="-5" dirty="0" err="1">
                <a:latin typeface="Times New Roman"/>
                <a:cs typeface="Times New Roman"/>
              </a:rPr>
              <a:t>a</a:t>
            </a:r>
            <a:r>
              <a:rPr sz="2000" spc="-60" dirty="0" err="1">
                <a:latin typeface="Times New Roman"/>
                <a:cs typeface="Times New Roman"/>
              </a:rPr>
              <a:t>m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ta</a:t>
            </a:r>
            <a:r>
              <a:rPr sz="2000" spc="-20" dirty="0" err="1">
                <a:latin typeface="Times New Roman"/>
                <a:cs typeface="Times New Roman"/>
              </a:rPr>
              <a:t>h</a:t>
            </a:r>
            <a:r>
              <a:rPr sz="2000" spc="-60" dirty="0" err="1">
                <a:latin typeface="Times New Roman"/>
                <a:cs typeface="Times New Roman"/>
              </a:rPr>
              <a:t>m</a:t>
            </a:r>
            <a:r>
              <a:rPr sz="2000" spc="-10" dirty="0" err="1">
                <a:latin typeface="Times New Roman"/>
                <a:cs typeface="Times New Roman"/>
              </a:rPr>
              <a:t>i</a:t>
            </a:r>
            <a:r>
              <a:rPr sz="2000" spc="-25" dirty="0" err="1">
                <a:latin typeface="Times New Roman"/>
                <a:cs typeface="Times New Roman"/>
              </a:rPr>
              <a:t>n</a:t>
            </a:r>
            <a:r>
              <a:rPr sz="2000" spc="-10" dirty="0" err="1">
                <a:latin typeface="Times New Roman"/>
                <a:cs typeface="Times New Roman"/>
              </a:rPr>
              <a:t>le</a:t>
            </a:r>
            <a:r>
              <a:rPr sz="2000" spc="-5" dirty="0" err="1">
                <a:latin typeface="Times New Roman"/>
                <a:cs typeface="Times New Roman"/>
              </a:rPr>
              <a:t>r</a:t>
            </a:r>
            <a:r>
              <a:rPr sz="2000" spc="-10" dirty="0" err="1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lang="tr-TR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iran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25" dirty="0">
                <a:latin typeface="Times New Roman"/>
                <a:cs typeface="Times New Roman"/>
              </a:rPr>
              <a:t>nü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dö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spc="-25" dirty="0">
                <a:latin typeface="Times New Roman"/>
                <a:cs typeface="Times New Roman"/>
              </a:rPr>
              <a:t>şk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tiler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kk</a:t>
            </a:r>
            <a:r>
              <a:rPr sz="2000" spc="-10" dirty="0">
                <a:latin typeface="Times New Roman"/>
                <a:cs typeface="Times New Roman"/>
              </a:rPr>
              <a:t>ate alı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çi</a:t>
            </a:r>
            <a:r>
              <a:rPr sz="2000" dirty="0">
                <a:latin typeface="Times New Roman"/>
                <a:cs typeface="Times New Roman"/>
              </a:rPr>
              <a:t> b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20" dirty="0">
                <a:latin typeface="Times New Roman"/>
                <a:cs typeface="Times New Roman"/>
              </a:rPr>
              <a:t> 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ılac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CB887F3-EBF4-4769-B939-9747ABEC2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90" y="166823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053664"/>
            <a:ext cx="8905240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800" dirty="0">
                <a:solidFill>
                  <a:srgbClr val="FF0000"/>
                </a:solidFill>
                <a:latin typeface="Times New Roman"/>
                <a:cs typeface="Times New Roman"/>
              </a:rPr>
              <a:t>YAPILMASI GEREKENLER</a:t>
            </a:r>
          </a:p>
          <a:p>
            <a:pPr marL="12700" algn="ctr">
              <a:lnSpc>
                <a:spcPct val="100000"/>
              </a:lnSpc>
            </a:pPr>
            <a:endParaRPr lang="tr-TR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8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2E67D6E-0408-4AC9-AFB6-B449E67C9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4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7" y="1997467"/>
            <a:ext cx="8986267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  <a:tabLst>
                <a:tab pos="789940" algn="l"/>
              </a:tabLst>
            </a:pPr>
            <a:r>
              <a:rPr sz="2000" spc="-5" dirty="0" err="1">
                <a:latin typeface="Times New Roman"/>
                <a:cs typeface="Times New Roman"/>
              </a:rPr>
              <a:t>B</a:t>
            </a:r>
            <a:r>
              <a:rPr sz="2000" spc="-25" dirty="0" err="1">
                <a:latin typeface="Times New Roman"/>
                <a:cs typeface="Times New Roman"/>
              </a:rPr>
              <a:t>ü</a:t>
            </a:r>
            <a:r>
              <a:rPr sz="2000" spc="-10" dirty="0" err="1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 err="1">
                <a:latin typeface="Times New Roman"/>
                <a:cs typeface="Times New Roman"/>
              </a:rPr>
              <a:t>h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spc="-5" dirty="0" err="1">
                <a:latin typeface="Times New Roman"/>
                <a:cs typeface="Times New Roman"/>
              </a:rPr>
              <a:t>z</a:t>
            </a:r>
            <a:r>
              <a:rPr sz="2000" spc="-10" dirty="0" err="1">
                <a:latin typeface="Times New Roman"/>
                <a:cs typeface="Times New Roman"/>
              </a:rPr>
              <a:t>ırlık</a:t>
            </a:r>
            <a:r>
              <a:rPr lang="tr-TR" sz="2000" spc="-10" dirty="0">
                <a:latin typeface="Times New Roman"/>
                <a:cs typeface="Times New Roman"/>
              </a:rPr>
              <a:t> ç</a:t>
            </a:r>
            <a:r>
              <a:rPr lang="tr-TR" sz="2000" spc="-5" dirty="0">
                <a:latin typeface="Times New Roman"/>
                <a:cs typeface="Times New Roman"/>
              </a:rPr>
              <a:t>a</a:t>
            </a:r>
            <a:r>
              <a:rPr lang="tr-TR" sz="2000" spc="-10" dirty="0">
                <a:latin typeface="Times New Roman"/>
                <a:cs typeface="Times New Roman"/>
              </a:rPr>
              <a:t>lı</a:t>
            </a:r>
            <a:r>
              <a:rPr lang="tr-TR" sz="2000" dirty="0">
                <a:latin typeface="Times New Roman"/>
                <a:cs typeface="Times New Roman"/>
              </a:rPr>
              <a:t>ş</a:t>
            </a:r>
            <a:r>
              <a:rPr lang="tr-TR" sz="2000" spc="-60" dirty="0">
                <a:latin typeface="Times New Roman"/>
                <a:cs typeface="Times New Roman"/>
              </a:rPr>
              <a:t>m</a:t>
            </a:r>
            <a:r>
              <a:rPr lang="tr-TR" sz="2000" spc="-10" dirty="0">
                <a:latin typeface="Times New Roman"/>
                <a:cs typeface="Times New Roman"/>
              </a:rPr>
              <a:t>ala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5" dirty="0">
                <a:latin typeface="Times New Roman"/>
                <a:cs typeface="Times New Roman"/>
              </a:rPr>
              <a:t>ı</a:t>
            </a:r>
            <a:r>
              <a:rPr lang="tr-TR" sz="2000" spc="-25" dirty="0">
                <a:latin typeface="Times New Roman"/>
                <a:cs typeface="Times New Roman"/>
              </a:rPr>
              <a:t>n</a:t>
            </a:r>
            <a:r>
              <a:rPr lang="tr-TR" sz="2000" dirty="0">
                <a:latin typeface="Times New Roman"/>
                <a:cs typeface="Times New Roman"/>
              </a:rPr>
              <a:t>d</a:t>
            </a:r>
            <a:r>
              <a:rPr lang="tr-TR" sz="2000" spc="-10" dirty="0">
                <a:latin typeface="Times New Roman"/>
                <a:cs typeface="Times New Roman"/>
              </a:rPr>
              <a:t>a </a:t>
            </a:r>
            <a:r>
              <a:rPr lang="tr-TR" sz="2000" spc="-15" dirty="0">
                <a:latin typeface="Times New Roman"/>
                <a:cs typeface="Times New Roman"/>
              </a:rPr>
              <a:t>il</a:t>
            </a:r>
            <a:r>
              <a:rPr lang="tr-TR" sz="2000" spc="-10" dirty="0">
                <a:latin typeface="Times New Roman"/>
                <a:cs typeface="Times New Roman"/>
              </a:rPr>
              <a:t>k</a:t>
            </a:r>
            <a:r>
              <a:rPr lang="tr-TR" sz="2000" dirty="0">
                <a:latin typeface="Times New Roman"/>
                <a:cs typeface="Times New Roman"/>
              </a:rPr>
              <a:t>	o</a:t>
            </a:r>
            <a:r>
              <a:rPr lang="tr-TR" sz="2000" spc="-10" dirty="0">
                <a:latin typeface="Times New Roman"/>
                <a:cs typeface="Times New Roman"/>
              </a:rPr>
              <a:t>la</a:t>
            </a:r>
            <a:r>
              <a:rPr lang="tr-TR" sz="2000" spc="-5" dirty="0">
                <a:latin typeface="Times New Roman"/>
                <a:cs typeface="Times New Roman"/>
              </a:rPr>
              <a:t>r</a:t>
            </a:r>
            <a:r>
              <a:rPr lang="tr-TR" sz="2000" spc="-10" dirty="0">
                <a:latin typeface="Times New Roman"/>
                <a:cs typeface="Times New Roman"/>
              </a:rPr>
              <a:t>ak </a:t>
            </a:r>
            <a:r>
              <a:rPr lang="sv-SE"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yıl </a:t>
            </a:r>
            <a:r>
              <a:rPr lang="sv-SE" sz="2000" b="1" i="1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b="1" i="1" spc="-3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s</a:t>
            </a:r>
            <a:r>
              <a:rPr lang="sv-SE"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lang="sv-SE"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nu </a:t>
            </a:r>
            <a:r>
              <a:rPr lang="sv-SE"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b="1" i="1" u="heavy" spc="-4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h</a:t>
            </a:r>
            <a:r>
              <a:rPr lang="sv-SE" sz="2000" b="1" i="1" u="heavy" spc="-5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lang="sv-SE"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lang="sv-SE"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c</a:t>
            </a:r>
            <a:r>
              <a:rPr lang="sv-SE"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lang="sv-SE" sz="2000" b="1" i="1" u="heavy" spc="1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lang="sv-SE"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a </a:t>
            </a:r>
            <a:r>
              <a:rPr lang="sv-SE"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b="1" i="1" u="heavy" spc="-40" dirty="0">
                <a:solidFill>
                  <a:srgbClr val="D73485"/>
                </a:solidFill>
                <a:latin typeface="Times New Roman"/>
                <a:cs typeface="Times New Roman"/>
              </a:rPr>
              <a:t>t</a:t>
            </a:r>
            <a:r>
              <a:rPr lang="sv-SE"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lang="sv-SE" sz="2000" b="1" i="1" u="heavy" spc="-45" dirty="0">
                <a:solidFill>
                  <a:srgbClr val="D73485"/>
                </a:solidFill>
                <a:latin typeface="Times New Roman"/>
                <a:cs typeface="Times New Roman"/>
              </a:rPr>
              <a:t>h</a:t>
            </a:r>
            <a:r>
              <a:rPr lang="sv-SE" sz="2000" b="1" i="1" u="heavy" spc="1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lang="sv-SE"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in</a:t>
            </a:r>
            <a:r>
              <a:rPr lang="sv-SE"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l</a:t>
            </a:r>
            <a:r>
              <a:rPr lang="sv-SE"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eri </a:t>
            </a:r>
            <a:r>
              <a:rPr lang="sv-SE"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b="1" i="1" u="heavy" spc="-3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sv-SE" sz="2000" spc="-20" dirty="0">
                <a:latin typeface="Times New Roman"/>
                <a:cs typeface="Times New Roman"/>
              </a:rPr>
              <a:t>s</a:t>
            </a:r>
            <a:r>
              <a:rPr lang="sv-SE" sz="2000" spc="-10" dirty="0">
                <a:latin typeface="Times New Roman"/>
                <a:cs typeface="Times New Roman"/>
              </a:rPr>
              <a:t>i</a:t>
            </a:r>
            <a:r>
              <a:rPr lang="sv-SE" sz="2000" spc="-20" dirty="0">
                <a:latin typeface="Times New Roman"/>
                <a:cs typeface="Times New Roman"/>
              </a:rPr>
              <a:t>s</a:t>
            </a:r>
            <a:r>
              <a:rPr lang="sv-SE" sz="2000" spc="-10" dirty="0">
                <a:latin typeface="Times New Roman"/>
                <a:cs typeface="Times New Roman"/>
              </a:rPr>
              <a:t>t</a:t>
            </a:r>
            <a:r>
              <a:rPr lang="sv-SE" sz="2000" spc="5" dirty="0">
                <a:latin typeface="Times New Roman"/>
                <a:cs typeface="Times New Roman"/>
              </a:rPr>
              <a:t>e</a:t>
            </a:r>
            <a:r>
              <a:rPr lang="sv-SE" sz="2000" spc="-60" dirty="0">
                <a:latin typeface="Times New Roman"/>
                <a:cs typeface="Times New Roman"/>
              </a:rPr>
              <a:t>m</a:t>
            </a:r>
            <a:r>
              <a:rPr lang="sv-SE" sz="2000" spc="-10" dirty="0">
                <a:latin typeface="Times New Roman"/>
                <a:cs typeface="Times New Roman"/>
              </a:rPr>
              <a:t>e</a:t>
            </a:r>
            <a:endParaRPr lang="tr-TR" sz="2000" dirty="0">
              <a:latin typeface="Times New Roman"/>
              <a:cs typeface="Times New Roman"/>
            </a:endParaRPr>
          </a:p>
          <a:p>
            <a:pPr marL="12700" marR="5080">
              <a:lnSpc>
                <a:spcPts val="1920"/>
              </a:lnSpc>
              <a:tabLst>
                <a:tab pos="789940" algn="l"/>
              </a:tabLst>
            </a:pP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irilec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559" y="5629186"/>
            <a:ext cx="4392930" cy="1110615"/>
          </a:xfrm>
          <a:custGeom>
            <a:avLst/>
            <a:gdLst/>
            <a:ahLst/>
            <a:cxnLst/>
            <a:rect l="l" t="t" r="r" b="b"/>
            <a:pathLst>
              <a:path w="4392930" h="1110615">
                <a:moveTo>
                  <a:pt x="4236491" y="0"/>
                </a:moveTo>
                <a:lnTo>
                  <a:pt x="150483" y="96"/>
                </a:lnTo>
                <a:lnTo>
                  <a:pt x="108060" y="7509"/>
                </a:lnTo>
                <a:lnTo>
                  <a:pt x="70416" y="25558"/>
                </a:lnTo>
                <a:lnTo>
                  <a:pt x="39204" y="52591"/>
                </a:lnTo>
                <a:lnTo>
                  <a:pt x="16079" y="86953"/>
                </a:lnTo>
                <a:lnTo>
                  <a:pt x="2695" y="126991"/>
                </a:lnTo>
                <a:lnTo>
                  <a:pt x="0" y="156019"/>
                </a:lnTo>
                <a:lnTo>
                  <a:pt x="96" y="785620"/>
                </a:lnTo>
                <a:lnTo>
                  <a:pt x="7509" y="828044"/>
                </a:lnTo>
                <a:lnTo>
                  <a:pt x="25558" y="865688"/>
                </a:lnTo>
                <a:lnTo>
                  <a:pt x="52591" y="896899"/>
                </a:lnTo>
                <a:lnTo>
                  <a:pt x="86953" y="920024"/>
                </a:lnTo>
                <a:lnTo>
                  <a:pt x="126991" y="933409"/>
                </a:lnTo>
                <a:lnTo>
                  <a:pt x="156019" y="936104"/>
                </a:lnTo>
                <a:lnTo>
                  <a:pt x="732078" y="936104"/>
                </a:lnTo>
                <a:lnTo>
                  <a:pt x="1292631" y="1110284"/>
                </a:lnTo>
                <a:lnTo>
                  <a:pt x="1830222" y="936104"/>
                </a:lnTo>
                <a:lnTo>
                  <a:pt x="4241972" y="936009"/>
                </a:lnTo>
                <a:lnTo>
                  <a:pt x="4256536" y="934826"/>
                </a:lnTo>
                <a:lnTo>
                  <a:pt x="4297540" y="923693"/>
                </a:lnTo>
                <a:lnTo>
                  <a:pt x="4333221" y="902468"/>
                </a:lnTo>
                <a:lnTo>
                  <a:pt x="4361923" y="872807"/>
                </a:lnTo>
                <a:lnTo>
                  <a:pt x="4381989" y="836364"/>
                </a:lnTo>
                <a:lnTo>
                  <a:pt x="4391763" y="794794"/>
                </a:lnTo>
                <a:lnTo>
                  <a:pt x="4392447" y="780084"/>
                </a:lnTo>
                <a:lnTo>
                  <a:pt x="4392352" y="150534"/>
                </a:lnTo>
                <a:lnTo>
                  <a:pt x="4384950" y="108098"/>
                </a:lnTo>
                <a:lnTo>
                  <a:pt x="4366908" y="70441"/>
                </a:lnTo>
                <a:lnTo>
                  <a:pt x="4339882" y="39219"/>
                </a:lnTo>
                <a:lnTo>
                  <a:pt x="4305529" y="16086"/>
                </a:lnTo>
                <a:lnTo>
                  <a:pt x="4265505" y="2696"/>
                </a:lnTo>
                <a:lnTo>
                  <a:pt x="4251190" y="684"/>
                </a:lnTo>
                <a:lnTo>
                  <a:pt x="423649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559" y="5629186"/>
            <a:ext cx="4392930" cy="1110615"/>
          </a:xfrm>
          <a:custGeom>
            <a:avLst/>
            <a:gdLst/>
            <a:ahLst/>
            <a:cxnLst/>
            <a:rect l="l" t="t" r="r" b="b"/>
            <a:pathLst>
              <a:path w="4392930" h="1110615">
                <a:moveTo>
                  <a:pt x="0" y="156019"/>
                </a:moveTo>
                <a:lnTo>
                  <a:pt x="5972" y="113116"/>
                </a:lnTo>
                <a:lnTo>
                  <a:pt x="22787" y="74787"/>
                </a:lnTo>
                <a:lnTo>
                  <a:pt x="48791" y="42684"/>
                </a:lnTo>
                <a:lnTo>
                  <a:pt x="82331" y="18462"/>
                </a:lnTo>
                <a:lnTo>
                  <a:pt x="121751" y="3774"/>
                </a:lnTo>
                <a:lnTo>
                  <a:pt x="732078" y="0"/>
                </a:lnTo>
                <a:lnTo>
                  <a:pt x="1830222" y="0"/>
                </a:lnTo>
                <a:lnTo>
                  <a:pt x="4236491" y="0"/>
                </a:lnTo>
                <a:lnTo>
                  <a:pt x="4251190" y="684"/>
                </a:lnTo>
                <a:lnTo>
                  <a:pt x="4292736" y="10458"/>
                </a:lnTo>
                <a:lnTo>
                  <a:pt x="4329163" y="30528"/>
                </a:lnTo>
                <a:lnTo>
                  <a:pt x="4358816" y="59237"/>
                </a:lnTo>
                <a:lnTo>
                  <a:pt x="4380037" y="94933"/>
                </a:lnTo>
                <a:lnTo>
                  <a:pt x="4391170" y="135960"/>
                </a:lnTo>
                <a:lnTo>
                  <a:pt x="4392447" y="546061"/>
                </a:lnTo>
                <a:lnTo>
                  <a:pt x="4392447" y="780084"/>
                </a:lnTo>
                <a:lnTo>
                  <a:pt x="4391763" y="794794"/>
                </a:lnTo>
                <a:lnTo>
                  <a:pt x="4389751" y="809118"/>
                </a:lnTo>
                <a:lnTo>
                  <a:pt x="4376362" y="849163"/>
                </a:lnTo>
                <a:lnTo>
                  <a:pt x="4353233" y="883529"/>
                </a:lnTo>
                <a:lnTo>
                  <a:pt x="4322021" y="910562"/>
                </a:lnTo>
                <a:lnTo>
                  <a:pt x="4284382" y="928607"/>
                </a:lnTo>
                <a:lnTo>
                  <a:pt x="4241972" y="936009"/>
                </a:lnTo>
                <a:lnTo>
                  <a:pt x="1830222" y="936104"/>
                </a:lnTo>
                <a:lnTo>
                  <a:pt x="1292631" y="1110284"/>
                </a:lnTo>
                <a:lnTo>
                  <a:pt x="732078" y="936104"/>
                </a:lnTo>
                <a:lnTo>
                  <a:pt x="156019" y="936104"/>
                </a:lnTo>
                <a:lnTo>
                  <a:pt x="141312" y="935420"/>
                </a:lnTo>
                <a:lnTo>
                  <a:pt x="99750" y="925649"/>
                </a:lnTo>
                <a:lnTo>
                  <a:pt x="63312" y="905587"/>
                </a:lnTo>
                <a:lnTo>
                  <a:pt x="33653" y="876888"/>
                </a:lnTo>
                <a:lnTo>
                  <a:pt x="12425" y="841204"/>
                </a:lnTo>
                <a:lnTo>
                  <a:pt x="1283" y="800190"/>
                </a:lnTo>
                <a:lnTo>
                  <a:pt x="0" y="780084"/>
                </a:lnTo>
                <a:lnTo>
                  <a:pt x="0" y="546061"/>
                </a:lnTo>
                <a:lnTo>
                  <a:pt x="0" y="15601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0070" y="5628994"/>
            <a:ext cx="4148454" cy="91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</a:pPr>
            <a:r>
              <a:rPr sz="1800" dirty="0">
                <a:latin typeface="Times New Roman"/>
                <a:cs typeface="Times New Roman"/>
              </a:rPr>
              <a:t>Yıl   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iç</a:t>
            </a:r>
            <a:r>
              <a:rPr sz="1800" spc="-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risi</a:t>
            </a:r>
            <a:r>
              <a:rPr sz="1800" spc="10" dirty="0">
                <a:latin typeface="Times New Roman"/>
                <a:cs typeface="Times New Roman"/>
              </a:rPr>
              <a:t>nd</a:t>
            </a:r>
            <a:r>
              <a:rPr sz="1800" dirty="0">
                <a:latin typeface="Times New Roman"/>
                <a:cs typeface="Times New Roman"/>
              </a:rPr>
              <a:t>e   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dö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ü   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dü</a:t>
            </a:r>
            <a:r>
              <a:rPr sz="1800" spc="-10" dirty="0">
                <a:latin typeface="Times New Roman"/>
                <a:cs typeface="Times New Roman"/>
              </a:rPr>
              <a:t>ze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spc="3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  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ç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1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ler 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ste so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a   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len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k   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ıl   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u   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ta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leri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1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9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/>
          <p:nvPr/>
        </p:nvSpPr>
        <p:spPr>
          <a:xfrm>
            <a:off x="4767731" y="5236546"/>
            <a:ext cx="4088765" cy="1621790"/>
          </a:xfrm>
          <a:custGeom>
            <a:avLst/>
            <a:gdLst/>
            <a:ahLst/>
            <a:cxnLst/>
            <a:rect l="l" t="t" r="r" b="b"/>
            <a:pathLst>
              <a:path w="4088765" h="1621790">
                <a:moveTo>
                  <a:pt x="1703647" y="1433668"/>
                </a:moveTo>
                <a:lnTo>
                  <a:pt x="681459" y="1433668"/>
                </a:lnTo>
                <a:lnTo>
                  <a:pt x="1048681" y="1621453"/>
                </a:lnTo>
                <a:lnTo>
                  <a:pt x="1351289" y="1621453"/>
                </a:lnTo>
                <a:lnTo>
                  <a:pt x="1703647" y="1433668"/>
                </a:lnTo>
              </a:path>
              <a:path w="4088765" h="1621790">
                <a:moveTo>
                  <a:pt x="3849801" y="0"/>
                </a:moveTo>
                <a:lnTo>
                  <a:pt x="238953" y="0"/>
                </a:lnTo>
                <a:lnTo>
                  <a:pt x="219352" y="791"/>
                </a:lnTo>
                <a:lnTo>
                  <a:pt x="181522" y="6943"/>
                </a:lnTo>
                <a:lnTo>
                  <a:pt x="129130" y="26667"/>
                </a:lnTo>
                <a:lnTo>
                  <a:pt x="83435" y="57512"/>
                </a:lnTo>
                <a:lnTo>
                  <a:pt x="46097" y="97820"/>
                </a:lnTo>
                <a:lnTo>
                  <a:pt x="18774" y="145932"/>
                </a:lnTo>
                <a:lnTo>
                  <a:pt x="3126" y="200188"/>
                </a:lnTo>
                <a:lnTo>
                  <a:pt x="0" y="238953"/>
                </a:lnTo>
                <a:lnTo>
                  <a:pt x="0" y="1194715"/>
                </a:lnTo>
                <a:lnTo>
                  <a:pt x="3126" y="1233477"/>
                </a:lnTo>
                <a:lnTo>
                  <a:pt x="18774" y="1287731"/>
                </a:lnTo>
                <a:lnTo>
                  <a:pt x="46097" y="1335842"/>
                </a:lnTo>
                <a:lnTo>
                  <a:pt x="83435" y="1376151"/>
                </a:lnTo>
                <a:lnTo>
                  <a:pt x="129130" y="1406999"/>
                </a:lnTo>
                <a:lnTo>
                  <a:pt x="181522" y="1426724"/>
                </a:lnTo>
                <a:lnTo>
                  <a:pt x="219352" y="1432876"/>
                </a:lnTo>
                <a:lnTo>
                  <a:pt x="238953" y="1433668"/>
                </a:lnTo>
                <a:lnTo>
                  <a:pt x="3849801" y="1433668"/>
                </a:lnTo>
                <a:lnTo>
                  <a:pt x="3888566" y="1430541"/>
                </a:lnTo>
                <a:lnTo>
                  <a:pt x="3942822" y="1414891"/>
                </a:lnTo>
                <a:lnTo>
                  <a:pt x="3990934" y="1387567"/>
                </a:lnTo>
                <a:lnTo>
                  <a:pt x="4031242" y="1350227"/>
                </a:lnTo>
                <a:lnTo>
                  <a:pt x="4062087" y="1304532"/>
                </a:lnTo>
                <a:lnTo>
                  <a:pt x="4081811" y="1252142"/>
                </a:lnTo>
                <a:lnTo>
                  <a:pt x="4087962" y="1214314"/>
                </a:lnTo>
                <a:lnTo>
                  <a:pt x="4088754" y="1194715"/>
                </a:lnTo>
                <a:lnTo>
                  <a:pt x="4088754" y="238953"/>
                </a:lnTo>
                <a:lnTo>
                  <a:pt x="4085627" y="200188"/>
                </a:lnTo>
                <a:lnTo>
                  <a:pt x="4069979" y="145932"/>
                </a:lnTo>
                <a:lnTo>
                  <a:pt x="4042657" y="97820"/>
                </a:lnTo>
                <a:lnTo>
                  <a:pt x="4005319" y="57512"/>
                </a:lnTo>
                <a:lnTo>
                  <a:pt x="3959624" y="26667"/>
                </a:lnTo>
                <a:lnTo>
                  <a:pt x="3907232" y="6943"/>
                </a:lnTo>
                <a:lnTo>
                  <a:pt x="3869402" y="791"/>
                </a:lnTo>
                <a:lnTo>
                  <a:pt x="3849801" y="0"/>
                </a:lnTo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9291" y="5229225"/>
            <a:ext cx="4107179" cy="1628775"/>
          </a:xfrm>
          <a:custGeom>
            <a:avLst/>
            <a:gdLst/>
            <a:ahLst/>
            <a:cxnLst/>
            <a:rect l="l" t="t" r="r" b="b"/>
            <a:pathLst>
              <a:path w="4107179" h="1628775">
                <a:moveTo>
                  <a:pt x="0" y="240030"/>
                </a:moveTo>
                <a:lnTo>
                  <a:pt x="3140" y="201090"/>
                </a:lnTo>
                <a:lnTo>
                  <a:pt x="18859" y="146589"/>
                </a:lnTo>
                <a:lnTo>
                  <a:pt x="46305" y="98261"/>
                </a:lnTo>
                <a:lnTo>
                  <a:pt x="83811" y="57771"/>
                </a:lnTo>
                <a:lnTo>
                  <a:pt x="129712" y="26787"/>
                </a:lnTo>
                <a:lnTo>
                  <a:pt x="182340" y="6974"/>
                </a:lnTo>
                <a:lnTo>
                  <a:pt x="220340" y="795"/>
                </a:lnTo>
                <a:lnTo>
                  <a:pt x="240029" y="0"/>
                </a:lnTo>
                <a:lnTo>
                  <a:pt x="684530" y="0"/>
                </a:lnTo>
                <a:lnTo>
                  <a:pt x="1711325" y="0"/>
                </a:lnTo>
                <a:lnTo>
                  <a:pt x="3867150" y="0"/>
                </a:lnTo>
                <a:lnTo>
                  <a:pt x="3886839" y="795"/>
                </a:lnTo>
                <a:lnTo>
                  <a:pt x="3924839" y="6974"/>
                </a:lnTo>
                <a:lnTo>
                  <a:pt x="3977467" y="26787"/>
                </a:lnTo>
                <a:lnTo>
                  <a:pt x="4023368" y="57771"/>
                </a:lnTo>
                <a:lnTo>
                  <a:pt x="4060874" y="98261"/>
                </a:lnTo>
                <a:lnTo>
                  <a:pt x="4088320" y="146589"/>
                </a:lnTo>
                <a:lnTo>
                  <a:pt x="4104039" y="201090"/>
                </a:lnTo>
                <a:lnTo>
                  <a:pt x="4107179" y="240030"/>
                </a:lnTo>
                <a:lnTo>
                  <a:pt x="4107179" y="840066"/>
                </a:lnTo>
                <a:lnTo>
                  <a:pt x="4107179" y="1200111"/>
                </a:lnTo>
                <a:lnTo>
                  <a:pt x="4106384" y="1219786"/>
                </a:lnTo>
                <a:lnTo>
                  <a:pt x="4104039" y="1239035"/>
                </a:lnTo>
                <a:lnTo>
                  <a:pt x="4088320" y="1293534"/>
                </a:lnTo>
                <a:lnTo>
                  <a:pt x="4060874" y="1341862"/>
                </a:lnTo>
                <a:lnTo>
                  <a:pt x="4023368" y="1382353"/>
                </a:lnTo>
                <a:lnTo>
                  <a:pt x="3977467" y="1413339"/>
                </a:lnTo>
                <a:lnTo>
                  <a:pt x="3924839" y="1433153"/>
                </a:lnTo>
                <a:lnTo>
                  <a:pt x="3886839" y="1439333"/>
                </a:lnTo>
                <a:lnTo>
                  <a:pt x="3867150" y="1440129"/>
                </a:lnTo>
                <a:lnTo>
                  <a:pt x="1711325" y="1440129"/>
                </a:lnTo>
                <a:lnTo>
                  <a:pt x="1357351" y="162877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9291" y="5469254"/>
            <a:ext cx="1053465" cy="1388745"/>
          </a:xfrm>
          <a:custGeom>
            <a:avLst/>
            <a:gdLst/>
            <a:ahLst/>
            <a:cxnLst/>
            <a:rect l="l" t="t" r="r" b="b"/>
            <a:pathLst>
              <a:path w="1053464" h="1388745">
                <a:moveTo>
                  <a:pt x="1053434" y="1388744"/>
                </a:moveTo>
                <a:lnTo>
                  <a:pt x="684530" y="1200099"/>
                </a:lnTo>
                <a:lnTo>
                  <a:pt x="240029" y="1200099"/>
                </a:lnTo>
                <a:lnTo>
                  <a:pt x="220340" y="1199303"/>
                </a:lnTo>
                <a:lnTo>
                  <a:pt x="182340" y="1193123"/>
                </a:lnTo>
                <a:lnTo>
                  <a:pt x="129712" y="1173309"/>
                </a:lnTo>
                <a:lnTo>
                  <a:pt x="83811" y="1142323"/>
                </a:lnTo>
                <a:lnTo>
                  <a:pt x="46305" y="1101832"/>
                </a:lnTo>
                <a:lnTo>
                  <a:pt x="18859" y="1053504"/>
                </a:lnTo>
                <a:lnTo>
                  <a:pt x="3140" y="999005"/>
                </a:lnTo>
                <a:lnTo>
                  <a:pt x="0" y="960069"/>
                </a:lnTo>
                <a:lnTo>
                  <a:pt x="0" y="60003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3470" y="5261430"/>
            <a:ext cx="379666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just">
              <a:lnSpc>
                <a:spcPct val="80000"/>
              </a:lnSpc>
            </a:pPr>
            <a:r>
              <a:rPr sz="1800" dirty="0">
                <a:latin typeface="Times New Roman"/>
                <a:cs typeface="Times New Roman"/>
              </a:rPr>
              <a:t>20</a:t>
            </a:r>
            <a:r>
              <a:rPr lang="tr-TR" sz="1800" dirty="0">
                <a:latin typeface="Times New Roman"/>
                <a:cs typeface="Times New Roman"/>
              </a:rPr>
              <a:t>26</a:t>
            </a:r>
            <a:r>
              <a:rPr sz="1800" dirty="0">
                <a:latin typeface="Times New Roman"/>
                <a:cs typeface="Times New Roman"/>
              </a:rPr>
              <a:t> Yıl Sonu Harcama Tahmini Kısmına yazılacak tutarların belirlenebilmesi için ,haziran itibarı ile yapılan </a:t>
            </a:r>
            <a:r>
              <a:rPr sz="1800" dirty="0" err="1">
                <a:solidFill>
                  <a:srgbClr val="FF0000"/>
                </a:solidFill>
                <a:latin typeface="Times New Roman"/>
                <a:cs typeface="Times New Roman"/>
              </a:rPr>
              <a:t>harcamalara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öd</a:t>
            </a:r>
            <a:r>
              <a:rPr sz="18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sr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ili</a:t>
            </a:r>
            <a:r>
              <a:rPr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" y="2457049"/>
            <a:ext cx="8986267" cy="277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26A67CA5-26B0-473C-926D-ADB00EF09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737870">
              <a:lnSpc>
                <a:spcPct val="100000"/>
              </a:lnSpc>
              <a:spcBef>
                <a:spcPts val="15"/>
              </a:spcBef>
            </a:pP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Y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nu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265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ni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91600" cy="420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01 P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rso</a:t>
            </a:r>
            <a:r>
              <a:rPr sz="24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ri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02 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os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al</a:t>
            </a:r>
            <a:r>
              <a:rPr sz="24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Gü</a:t>
            </a:r>
            <a:r>
              <a:rPr sz="2400" b="1" i="1" spc="-10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.D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spc="-11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.Prim</a:t>
            </a:r>
            <a:r>
              <a:rPr sz="2400" b="1" i="1" spc="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rleri</a:t>
            </a:r>
            <a:endParaRPr sz="2400" dirty="0">
              <a:latin typeface="Times New Roman"/>
              <a:cs typeface="Times New Roman"/>
            </a:endParaRPr>
          </a:p>
          <a:p>
            <a:pPr marL="70485" algn="just">
              <a:lnSpc>
                <a:spcPts val="2160"/>
              </a:lnSpc>
              <a:spcBef>
                <a:spcPts val="1435"/>
              </a:spcBef>
            </a:pP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nu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z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ız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od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ait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ırılım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Times New Roman"/>
                <a:cs typeface="Times New Roman"/>
              </a:rPr>
              <a:t>Ö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n:</a:t>
            </a:r>
            <a:r>
              <a:rPr sz="2000" dirty="0">
                <a:latin typeface="Times New Roman"/>
                <a:cs typeface="Times New Roman"/>
              </a:rPr>
              <a:t>01.1.1</a:t>
            </a:r>
            <a:r>
              <a:rPr lang="tr-TR" sz="200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.0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i)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içi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51435" algn="just">
              <a:lnSpc>
                <a:spcPct val="80000"/>
              </a:lnSpc>
              <a:spcBef>
                <a:spcPts val="1735"/>
              </a:spcBef>
            </a:pPr>
            <a:r>
              <a:rPr sz="1800" i="1" dirty="0">
                <a:latin typeface="Times New Roman"/>
                <a:cs typeface="Times New Roman"/>
              </a:rPr>
              <a:t>-C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tv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d</a:t>
            </a:r>
            <a:r>
              <a:rPr sz="1800" i="1" spc="-10" dirty="0">
                <a:latin typeface="Times New Roman"/>
                <a:cs typeface="Times New Roman"/>
              </a:rPr>
              <a:t>ek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ha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i="1" spc="-30" dirty="0">
                <a:latin typeface="Times New Roman"/>
                <a:cs typeface="Times New Roman"/>
              </a:rPr>
              <a:t>ı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ın</a:t>
            </a:r>
            <a:r>
              <a:rPr sz="1800" i="1" spc="25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Hazi</a:t>
            </a:r>
            <a:r>
              <a:rPr sz="1800" i="1" spc="-10" dirty="0">
                <a:latin typeface="Times New Roman"/>
                <a:cs typeface="Times New Roman"/>
              </a:rPr>
              <a:t>r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spc="15" dirty="0">
                <a:latin typeface="Times New Roman"/>
                <a:cs typeface="Times New Roman"/>
              </a:rPr>
              <a:t>n</a:t>
            </a:r>
            <a:r>
              <a:rPr sz="1800" i="1" spc="-25" dirty="0">
                <a:latin typeface="Times New Roman"/>
                <a:cs typeface="Times New Roman"/>
              </a:rPr>
              <a:t>-</a:t>
            </a:r>
            <a:r>
              <a:rPr sz="1800" i="1" spc="5" dirty="0">
                <a:latin typeface="Times New Roman"/>
                <a:cs typeface="Times New Roman"/>
              </a:rPr>
              <a:t>2</a:t>
            </a:r>
            <a:r>
              <a:rPr sz="1800" i="1" spc="-15" dirty="0">
                <a:latin typeface="Times New Roman"/>
                <a:cs typeface="Times New Roman"/>
              </a:rPr>
              <a:t>0</a:t>
            </a:r>
            <a:r>
              <a:rPr lang="tr-TR" i="1" spc="5" dirty="0">
                <a:latin typeface="Times New Roman"/>
                <a:cs typeface="Times New Roman"/>
              </a:rPr>
              <a:t>26</a:t>
            </a:r>
            <a:r>
              <a:rPr sz="1800" i="1" spc="20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ı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it</a:t>
            </a:r>
            <a:r>
              <a:rPr sz="1800" i="1" spc="-25" dirty="0">
                <a:latin typeface="Times New Roman"/>
                <a:cs typeface="Times New Roman"/>
              </a:rPr>
              <a:t>i</a:t>
            </a:r>
            <a:r>
              <a:rPr sz="1800" i="1" spc="5" dirty="0">
                <a:latin typeface="Times New Roman"/>
                <a:cs typeface="Times New Roman"/>
              </a:rPr>
              <a:t>ba</a:t>
            </a:r>
            <a:r>
              <a:rPr sz="1800" i="1" dirty="0">
                <a:latin typeface="Times New Roman"/>
                <a:cs typeface="Times New Roman"/>
              </a:rPr>
              <a:t>rı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il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)</a:t>
            </a:r>
            <a:r>
              <a:rPr sz="1800" i="1" spc="55" dirty="0"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B050"/>
                </a:solidFill>
                <a:latin typeface="Times New Roman"/>
                <a:cs typeface="Times New Roman"/>
              </a:rPr>
              <a:t>%</a:t>
            </a:r>
            <a:r>
              <a:rPr sz="1800" i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tr-TR" i="1" spc="-60" dirty="0">
                <a:solidFill>
                  <a:srgbClr val="00B050"/>
                </a:solidFill>
                <a:latin typeface="Times New Roman"/>
                <a:cs typeface="Times New Roman"/>
              </a:rPr>
              <a:t>14</a:t>
            </a:r>
            <a:r>
              <a:rPr sz="1800" i="1" spc="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rtırı</a:t>
            </a:r>
            <a:r>
              <a:rPr sz="1800" i="1" spc="-10" dirty="0">
                <a:latin typeface="Times New Roman"/>
                <a:cs typeface="Times New Roman"/>
              </a:rPr>
              <a:t>m</a:t>
            </a:r>
            <a:r>
              <a:rPr sz="1800" i="1" dirty="0">
                <a:latin typeface="Times New Roman"/>
                <a:cs typeface="Times New Roman"/>
              </a:rPr>
              <a:t>lı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rı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b</a:t>
            </a:r>
            <a:r>
              <a:rPr sz="1800" i="1" spc="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spc="5" dirty="0">
                <a:latin typeface="Times New Roman"/>
                <a:cs typeface="Times New Roman"/>
              </a:rPr>
              <a:t>na</a:t>
            </a:r>
            <a:r>
              <a:rPr sz="1800" i="1" spc="-30" dirty="0">
                <a:latin typeface="Times New Roman"/>
                <a:cs typeface="Times New Roman"/>
              </a:rPr>
              <a:t>r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i="1" spc="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iki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dirty="0">
                <a:latin typeface="Times New Roman"/>
                <a:cs typeface="Times New Roman"/>
              </a:rPr>
              <a:t>i 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t</a:t>
            </a:r>
            <a:r>
              <a:rPr sz="1800" i="1" dirty="0">
                <a:latin typeface="Times New Roman"/>
                <a:cs typeface="Times New Roman"/>
              </a:rPr>
              <a:t>ı</a:t>
            </a:r>
            <a:r>
              <a:rPr sz="1800" i="1" spc="60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ı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d</a:t>
            </a:r>
            <a:r>
              <a:rPr sz="1800" i="1" spc="-15" dirty="0">
                <a:latin typeface="Times New Roman"/>
                <a:cs typeface="Times New Roman"/>
              </a:rPr>
              <a:t>ö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k</a:t>
            </a:r>
            <a:r>
              <a:rPr sz="1800" i="1" spc="10" dirty="0">
                <a:latin typeface="Times New Roman"/>
                <a:cs typeface="Times New Roman"/>
              </a:rPr>
              <a:t>ap</a:t>
            </a:r>
            <a:r>
              <a:rPr sz="1800" i="1" spc="-30" dirty="0">
                <a:latin typeface="Times New Roman"/>
                <a:cs typeface="Times New Roman"/>
              </a:rPr>
              <a:t>s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n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h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9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0" dirty="0">
                <a:latin typeface="Times New Roman"/>
                <a:cs typeface="Times New Roman"/>
              </a:rPr>
              <a:t>a</a:t>
            </a:r>
            <a:r>
              <a:rPr sz="1800" i="1" spc="10" dirty="0">
                <a:latin typeface="Times New Roman"/>
                <a:cs typeface="Times New Roman"/>
              </a:rPr>
              <a:t>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-1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b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rl</a:t>
            </a:r>
            <a:r>
              <a:rPr sz="1800" i="1" spc="-35" dirty="0">
                <a:latin typeface="Times New Roman"/>
                <a:cs typeface="Times New Roman"/>
              </a:rPr>
              <a:t>e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-190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r>
              <a:rPr sz="1800" i="1" spc="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İ</a:t>
            </a:r>
            <a:r>
              <a:rPr sz="1800" i="1" spc="-10" dirty="0">
                <a:latin typeface="Times New Roman"/>
                <a:cs typeface="Times New Roman"/>
              </a:rPr>
              <a:t>k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d</a:t>
            </a:r>
            <a:r>
              <a:rPr sz="1800" i="1" spc="10" dirty="0">
                <a:latin typeface="Times New Roman"/>
                <a:cs typeface="Times New Roman"/>
              </a:rPr>
              <a:t>ön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m</a:t>
            </a:r>
            <a:r>
              <a:rPr sz="1800" i="1" spc="-25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n</a:t>
            </a:r>
            <a:r>
              <a:rPr sz="1800" i="1" spc="95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op</a:t>
            </a:r>
            <a:r>
              <a:rPr sz="1800" i="1" spc="-20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mı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ile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ıl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i="1" spc="-20" dirty="0">
                <a:latin typeface="Times New Roman"/>
                <a:cs typeface="Times New Roman"/>
              </a:rPr>
              <a:t>o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u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h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 t</a:t>
            </a:r>
            <a:r>
              <a:rPr sz="1800" i="1" spc="10" dirty="0">
                <a:latin typeface="Times New Roman"/>
                <a:cs typeface="Times New Roman"/>
              </a:rPr>
              <a:t>ah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o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ş</a:t>
            </a:r>
            <a:r>
              <a:rPr sz="1800" i="1" spc="5" dirty="0">
                <a:latin typeface="Times New Roman"/>
                <a:cs typeface="Times New Roman"/>
              </a:rPr>
              <a:t>u</a:t>
            </a:r>
            <a:r>
              <a:rPr sz="1800" i="1" spc="-190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95"/>
              </a:spcBef>
            </a:pPr>
            <a:r>
              <a:rPr sz="1800" b="1" i="1" u="heavy" spc="-4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ÖR</a:t>
            </a:r>
            <a:r>
              <a:rPr sz="1800" b="1" i="1" u="heavy" spc="-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EK</a:t>
            </a:r>
            <a:r>
              <a:rPr sz="1800" b="1" i="1" u="heavy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  <a:p>
            <a:pPr marL="247015" indent="-234315" algn="just">
              <a:lnSpc>
                <a:spcPts val="1945"/>
              </a:lnSpc>
              <a:spcBef>
                <a:spcPts val="1300"/>
              </a:spcBef>
              <a:buFont typeface="Times New Roman"/>
              <a:buAutoNum type="romanUcPeriod"/>
              <a:tabLst>
                <a:tab pos="247650" algn="l"/>
              </a:tabLst>
            </a:pP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ltı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lık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lang="tr-TR" spc="10" dirty="0">
                <a:latin typeface="Times New Roman"/>
                <a:cs typeface="Times New Roman"/>
              </a:rPr>
              <a:t>5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lang="tr-TR" spc="10" dirty="0">
                <a:latin typeface="Times New Roman"/>
                <a:cs typeface="Times New Roman"/>
              </a:rPr>
              <a:t>000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lang="tr-TR" spc="10" dirty="0">
                <a:latin typeface="Times New Roman"/>
                <a:cs typeface="Times New Roman"/>
              </a:rPr>
              <a:t>00</a:t>
            </a:r>
            <a:endParaRPr sz="1800" dirty="0">
              <a:latin typeface="Times New Roman"/>
              <a:cs typeface="Times New Roman"/>
            </a:endParaRPr>
          </a:p>
          <a:p>
            <a:pPr marL="265430" indent="-252729" algn="just">
              <a:lnSpc>
                <a:spcPts val="1730"/>
              </a:lnSpc>
              <a:buFont typeface="Times New Roman"/>
              <a:buAutoNum type="romanUcPeriod"/>
              <a:tabLst>
                <a:tab pos="266065" algn="l"/>
              </a:tabLst>
            </a:pP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4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lang="tr-TR" spc="10" dirty="0">
                <a:latin typeface="Times New Roman"/>
                <a:cs typeface="Times New Roman"/>
              </a:rPr>
              <a:t>5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lang="tr-TR" spc="10" dirty="0">
                <a:latin typeface="Times New Roman"/>
                <a:cs typeface="Times New Roman"/>
              </a:rPr>
              <a:t>000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lang="tr-TR" spc="-15" dirty="0">
                <a:latin typeface="Times New Roman"/>
                <a:cs typeface="Times New Roman"/>
              </a:rPr>
              <a:t>00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%</a:t>
            </a:r>
            <a:r>
              <a:rPr lang="tr-TR" spc="-15" dirty="0">
                <a:latin typeface="Times New Roman"/>
                <a:cs typeface="Times New Roman"/>
              </a:rPr>
              <a:t>114</a:t>
            </a:r>
            <a:r>
              <a:rPr lang="tr-TR" sz="1800" spc="-15" dirty="0">
                <a:latin typeface="Times New Roman"/>
                <a:cs typeface="Times New Roman"/>
              </a:rPr>
              <a:t> (</a:t>
            </a:r>
            <a:r>
              <a:rPr lang="tr-TR" spc="-15" dirty="0">
                <a:latin typeface="Times New Roman"/>
                <a:cs typeface="Times New Roman"/>
              </a:rPr>
              <a:t>5</a:t>
            </a:r>
            <a:r>
              <a:rPr lang="tr-TR" sz="1800" spc="-15" dirty="0">
                <a:latin typeface="Times New Roman"/>
                <a:cs typeface="Times New Roman"/>
              </a:rPr>
              <a:t>.000*114=570.000/100=5.700)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ts val="1730"/>
              </a:lnSpc>
            </a:pPr>
            <a:r>
              <a:rPr sz="1800" dirty="0">
                <a:latin typeface="Times New Roman"/>
                <a:cs typeface="Times New Roman"/>
              </a:rPr>
              <a:t>II.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Times New Roman"/>
                <a:cs typeface="Times New Roman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op</a:t>
            </a:r>
            <a:r>
              <a:rPr sz="1800" dirty="0">
                <a:latin typeface="Times New Roman"/>
                <a:cs typeface="Times New Roman"/>
              </a:rPr>
              <a:t>lam 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lang="tr-TR" spc="10" dirty="0">
                <a:latin typeface="Times New Roman"/>
                <a:cs typeface="Times New Roman"/>
              </a:rPr>
              <a:t>5.750</a:t>
            </a:r>
            <a:r>
              <a:rPr lang="tr-TR" spc="5" dirty="0">
                <a:latin typeface="Times New Roman"/>
                <a:cs typeface="Times New Roman"/>
              </a:rPr>
              <a:t>,00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ts val="1730"/>
              </a:lnSpc>
            </a:pP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I.</a:t>
            </a:r>
            <a:r>
              <a:rPr sz="18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ltı</a:t>
            </a:r>
            <a:r>
              <a:rPr sz="18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2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974706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lık</a:t>
            </a:r>
            <a:r>
              <a:rPr sz="1800" spc="4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974706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974706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+</a:t>
            </a:r>
            <a:r>
              <a:rPr sz="1800" spc="-5" dirty="0">
                <a:solidFill>
                  <a:srgbClr val="974706"/>
                </a:solidFill>
                <a:latin typeface="Times New Roman"/>
                <a:cs typeface="Times New Roman"/>
              </a:rPr>
              <a:t> I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I.</a:t>
            </a:r>
            <a:r>
              <a:rPr sz="18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ltı</a:t>
            </a:r>
            <a:r>
              <a:rPr sz="18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2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974706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lık</a:t>
            </a:r>
            <a:r>
              <a:rPr sz="1800" spc="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974706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974706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20</a:t>
            </a:r>
            <a:r>
              <a:rPr lang="tr-TR"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26</a:t>
            </a:r>
            <a:r>
              <a:rPr sz="18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Yıl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4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sz="1800" dirty="0">
              <a:latin typeface="Times New Roman"/>
              <a:cs typeface="Times New Roman"/>
            </a:endParaRPr>
          </a:p>
          <a:p>
            <a:pPr marL="299085">
              <a:lnSpc>
                <a:spcPts val="1945"/>
              </a:lnSpc>
              <a:tabLst>
                <a:tab pos="1957705" algn="l"/>
                <a:tab pos="4314825" algn="l"/>
                <a:tab pos="5015865" algn="l"/>
              </a:tabLst>
            </a:pPr>
            <a:r>
              <a:rPr lang="tr-TR" spc="10" dirty="0">
                <a:solidFill>
                  <a:srgbClr val="974706"/>
                </a:solidFill>
                <a:latin typeface="Times New Roman"/>
                <a:cs typeface="Times New Roman"/>
              </a:rPr>
              <a:t>5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lang="tr-TR" spc="10" dirty="0">
                <a:solidFill>
                  <a:srgbClr val="974706"/>
                </a:solidFill>
                <a:latin typeface="Times New Roman"/>
                <a:cs typeface="Times New Roman"/>
              </a:rPr>
              <a:t>000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lang="tr-TR" spc="-15" dirty="0">
                <a:solidFill>
                  <a:srgbClr val="974706"/>
                </a:solidFill>
                <a:latin typeface="Times New Roman"/>
                <a:cs typeface="Times New Roman"/>
              </a:rPr>
              <a:t>00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	+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lang="tr-TR" spc="10" dirty="0">
                <a:solidFill>
                  <a:srgbClr val="974706"/>
                </a:solidFill>
                <a:latin typeface="Times New Roman"/>
                <a:cs typeface="Times New Roman"/>
              </a:rPr>
              <a:t>5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lang="tr-TR" spc="10" dirty="0">
                <a:solidFill>
                  <a:srgbClr val="974706"/>
                </a:solidFill>
                <a:latin typeface="Times New Roman"/>
                <a:cs typeface="Times New Roman"/>
              </a:rPr>
              <a:t>700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lang="tr-TR" spc="5" dirty="0">
                <a:solidFill>
                  <a:srgbClr val="974706"/>
                </a:solidFill>
                <a:latin typeface="Times New Roman"/>
                <a:cs typeface="Times New Roman"/>
              </a:rPr>
              <a:t>00</a:t>
            </a:r>
            <a:r>
              <a:rPr lang="tr-TR" dirty="0">
                <a:solidFill>
                  <a:srgbClr val="974706"/>
                </a:solidFill>
                <a:latin typeface="Times New Roman"/>
                <a:cs typeface="Times New Roman"/>
              </a:rPr>
              <a:t>                   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=	</a:t>
            </a:r>
            <a:r>
              <a:rPr lang="tr-TR" spc="10" dirty="0">
                <a:solidFill>
                  <a:srgbClr val="974706"/>
                </a:solidFill>
                <a:latin typeface="Times New Roman"/>
                <a:cs typeface="Times New Roman"/>
              </a:rPr>
              <a:t>10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lang="tr-TR" spc="5" dirty="0">
                <a:solidFill>
                  <a:srgbClr val="974706"/>
                </a:solidFill>
                <a:latin typeface="Times New Roman"/>
                <a:cs typeface="Times New Roman"/>
              </a:rPr>
              <a:t>700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lang="tr-TR" spc="5" dirty="0">
                <a:solidFill>
                  <a:srgbClr val="974706"/>
                </a:solidFill>
                <a:latin typeface="Times New Roman"/>
                <a:cs typeface="Times New Roman"/>
              </a:rPr>
              <a:t>00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80000"/>
              </a:lnSpc>
            </a:pPr>
            <a:r>
              <a:rPr lang="tr-TR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1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tr-TR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700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tr-TR" i="1" spc="5" dirty="0">
                <a:solidFill>
                  <a:srgbClr val="FF0000"/>
                </a:solidFill>
                <a:latin typeface="Times New Roman"/>
                <a:cs typeface="Times New Roman"/>
              </a:rPr>
              <a:t>00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TL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program </a:t>
            </a:r>
            <a:r>
              <a:rPr sz="1800" i="1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bü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tç</a:t>
            </a:r>
            <a:r>
              <a:rPr sz="1800" i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i="1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i="1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tr-TR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26</a:t>
            </a:r>
            <a:r>
              <a:rPr sz="1800" i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ls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i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ma</a:t>
            </a:r>
            <a:r>
              <a:rPr sz="1800" i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90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i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mi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i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tr-TR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zıl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736" y="1576158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736" y="1576158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89D05B2-F78E-48BB-81C1-83EEE99E3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9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8906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03 Mal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400" b="1" i="1" spc="25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400" b="1" i="1" spc="-1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err="1">
                <a:solidFill>
                  <a:srgbClr val="C0504D"/>
                </a:solidFill>
                <a:latin typeface="Times New Roman"/>
                <a:cs typeface="Times New Roman"/>
              </a:rPr>
              <a:t>Al</a:t>
            </a:r>
            <a:r>
              <a:rPr sz="2400" b="1" i="1" spc="5" dirty="0" err="1">
                <a:solidFill>
                  <a:srgbClr val="C0504D"/>
                </a:solidFill>
                <a:latin typeface="Times New Roman"/>
                <a:cs typeface="Times New Roman"/>
              </a:rPr>
              <a:t>ı</a:t>
            </a:r>
            <a:r>
              <a:rPr sz="2400" b="1" i="1" dirty="0" err="1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err="1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 err="1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 err="1">
                <a:solidFill>
                  <a:srgbClr val="C0504D"/>
                </a:solidFill>
                <a:latin typeface="Times New Roman"/>
                <a:cs typeface="Times New Roman"/>
              </a:rPr>
              <a:t>rleri</a:t>
            </a:r>
            <a:r>
              <a:rPr lang="tr-TR"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 , 05 Cari Transferler</a:t>
            </a:r>
          </a:p>
          <a:p>
            <a:pPr marL="12700" algn="just"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80100"/>
              </a:lnSpc>
            </a:pPr>
            <a:r>
              <a:rPr sz="2000" spc="-13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000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ak</a:t>
            </a:r>
            <a:r>
              <a:rPr sz="20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elirti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tar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tibe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200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 err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20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60" dirty="0" err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r>
              <a:rPr lang="tr-TR" sz="2000" dirty="0">
                <a:solidFill>
                  <a:srgbClr val="FF0000"/>
                </a:solidFill>
                <a:latin typeface="Times New Roman"/>
                <a:cs typeface="Times New Roman"/>
              </a:rPr>
              <a:t> de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ila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/>
                <a:cs typeface="Times New Roman"/>
              </a:rPr>
              <a:t>dikkate alınarak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ta</a:t>
            </a:r>
            <a:r>
              <a:rPr sz="20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/>
                <a:cs typeface="Times New Roman"/>
              </a:rPr>
              <a:t>belirlenecektir.</a:t>
            </a:r>
            <a:r>
              <a:rPr sz="2000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100"/>
              </a:lnSpc>
            </a:pPr>
            <a:r>
              <a:rPr sz="1800" b="1" i="1" u="heavy" spc="-4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 err="1">
                <a:solidFill>
                  <a:srgbClr val="C0504D"/>
                </a:solidFill>
                <a:latin typeface="Times New Roman"/>
                <a:cs typeface="Times New Roman"/>
              </a:rPr>
              <a:t>Ö</a:t>
            </a:r>
            <a:r>
              <a:rPr sz="1800" b="1" i="1" u="heavy" spc="-10" dirty="0" err="1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1800" b="1" i="1" u="heavy" dirty="0" err="1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1800" b="1" i="1" u="heavy" spc="-10" dirty="0" err="1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1800" b="1" i="1" u="heavy" dirty="0" err="1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1800" b="1" i="1" u="heavy" spc="-434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: </a:t>
            </a:r>
            <a:r>
              <a:rPr sz="1800" b="1" i="1" u="heavy" spc="-229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25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.5.</a:t>
            </a:r>
            <a:r>
              <a:rPr sz="2000" spc="-20" dirty="0">
                <a:latin typeface="Times New Roman"/>
                <a:cs typeface="Times New Roman"/>
              </a:rPr>
              <a:t>2</a:t>
            </a:r>
            <a:r>
              <a:rPr lang="tr-TR" sz="2000" spc="-2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.0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ele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elik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00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op</a:t>
            </a:r>
            <a:r>
              <a:rPr sz="2000" spc="-10" dirty="0">
                <a:latin typeface="Times New Roman"/>
                <a:cs typeface="Times New Roman"/>
              </a:rPr>
              <a:t>lam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0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iril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14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1800C23-804E-4178-ABDA-B1C3F4F37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50039" y="1685704"/>
            <a:ext cx="9145269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400" dirty="0">
                <a:solidFill>
                  <a:srgbClr val="FF0000"/>
                </a:solidFill>
                <a:latin typeface="Times New Roman"/>
                <a:cs typeface="Times New Roman"/>
              </a:rPr>
              <a:t>YAPILMASI GEREKENLER</a:t>
            </a:r>
          </a:p>
          <a:p>
            <a:pPr marL="12700" algn="ctr">
              <a:lnSpc>
                <a:spcPct val="100000"/>
              </a:lnSpc>
            </a:pPr>
            <a:endParaRPr lang="tr-TR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4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890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7A8287A-5323-49E3-B6EF-BD1ADFE9B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76" y="1081498"/>
            <a:ext cx="1269636" cy="11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04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842</Words>
  <Application>Microsoft Office PowerPoint</Application>
  <PresentationFormat>Ekran Gösterisi (4:3)</PresentationFormat>
  <Paragraphs>165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Feride KÖYLÜ</dc:creator>
  <cp:lastModifiedBy>pc</cp:lastModifiedBy>
  <cp:revision>174</cp:revision>
  <cp:lastPrinted>2020-07-28T12:03:14Z</cp:lastPrinted>
  <dcterms:created xsi:type="dcterms:W3CDTF">2019-05-27T10:54:41Z</dcterms:created>
  <dcterms:modified xsi:type="dcterms:W3CDTF">2026-06-17T07:19:48Z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2018-06-29T00:00:00Z</vt:filetime>
  </property>
  <property fmtid="{D5CDD505-2E9C-101B-9397-08002B2CF9AE}" pid="3" name="LastSaved">
    <vt:filetime>2019-05-27T00:00:00Z</vt:filetime>
  </property>
</Properties>
</file>